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712" r:id="rId4"/>
    <p:sldMasterId id="2147483754" r:id="rId5"/>
    <p:sldMasterId id="2147483775" r:id="rId6"/>
  </p:sldMasterIdLst>
  <p:notesMasterIdLst>
    <p:notesMasterId r:id="rId55"/>
  </p:notesMasterIdLst>
  <p:sldIdLst>
    <p:sldId id="256" r:id="rId7"/>
    <p:sldId id="2038387861" r:id="rId8"/>
    <p:sldId id="2038387855" r:id="rId9"/>
    <p:sldId id="350" r:id="rId10"/>
    <p:sldId id="283" r:id="rId11"/>
    <p:sldId id="2038387829" r:id="rId12"/>
    <p:sldId id="2038387856" r:id="rId13"/>
    <p:sldId id="358" r:id="rId14"/>
    <p:sldId id="343" r:id="rId15"/>
    <p:sldId id="345" r:id="rId16"/>
    <p:sldId id="356" r:id="rId17"/>
    <p:sldId id="2038387831" r:id="rId18"/>
    <p:sldId id="2038387857" r:id="rId19"/>
    <p:sldId id="2038387805" r:id="rId20"/>
    <p:sldId id="2038387858" r:id="rId21"/>
    <p:sldId id="2038387810" r:id="rId22"/>
    <p:sldId id="2038387862" r:id="rId23"/>
    <p:sldId id="2038387863" r:id="rId24"/>
    <p:sldId id="2038387834" r:id="rId25"/>
    <p:sldId id="2038387835" r:id="rId26"/>
    <p:sldId id="2038387859" r:id="rId27"/>
    <p:sldId id="2038387832" r:id="rId28"/>
    <p:sldId id="2038387833" r:id="rId29"/>
    <p:sldId id="2038387860" r:id="rId30"/>
    <p:sldId id="353" r:id="rId31"/>
    <p:sldId id="340" r:id="rId32"/>
    <p:sldId id="352" r:id="rId33"/>
    <p:sldId id="346" r:id="rId34"/>
    <p:sldId id="341" r:id="rId35"/>
    <p:sldId id="362" r:id="rId36"/>
    <p:sldId id="359" r:id="rId37"/>
    <p:sldId id="2038387864" r:id="rId38"/>
    <p:sldId id="260" r:id="rId39"/>
    <p:sldId id="360" r:id="rId40"/>
    <p:sldId id="361" r:id="rId41"/>
    <p:sldId id="342" r:id="rId42"/>
    <p:sldId id="348" r:id="rId43"/>
    <p:sldId id="339" r:id="rId44"/>
    <p:sldId id="357" r:id="rId45"/>
    <p:sldId id="347" r:id="rId46"/>
    <p:sldId id="2038387836" r:id="rId47"/>
    <p:sldId id="2038387837" r:id="rId48"/>
    <p:sldId id="354" r:id="rId49"/>
    <p:sldId id="355" r:id="rId50"/>
    <p:sldId id="2038387838" r:id="rId51"/>
    <p:sldId id="2038387839" r:id="rId52"/>
    <p:sldId id="2038387840" r:id="rId53"/>
    <p:sldId id="2038387841" r:id="rId54"/>
  </p:sldIdLst>
  <p:sldSz cx="12192000" cy="6858000"/>
  <p:notesSz cx="6950075" cy="9236075"/>
  <p:embeddedFontLst>
    <p:embeddedFont>
      <p:font typeface="Calibri" panose="020F0502020204030204" pitchFamily="34" charset="0"/>
      <p:regular r:id="rId56"/>
      <p:bold r:id="rId57"/>
      <p:italic r:id="rId58"/>
      <p:boldItalic r:id="rId59"/>
    </p:embeddedFont>
    <p:embeddedFont>
      <p:font typeface="Calibri Light" panose="020F0302020204030204" pitchFamily="34" charset="0"/>
      <p:regular r:id="rId60"/>
      <p:italic r:id="rId61"/>
    </p:embeddedFont>
    <p:embeddedFont>
      <p:font typeface="Franklin Gothic Book" panose="020B0503020102020204" pitchFamily="34" charset="0"/>
      <p:regular r:id="rId62"/>
      <p:italic r:id="rId63"/>
    </p:embeddedFont>
    <p:embeddedFont>
      <p:font typeface="Franklin Gothic Medium" panose="020B0603020102020204" pitchFamily="34" charset="0"/>
      <p:regular r:id="rId64"/>
      <p:italic r:id="rId65"/>
    </p:embeddedFont>
    <p:embeddedFont>
      <p:font typeface="Open Sans" panose="020B0606030504020204" pitchFamily="34" charset="0"/>
      <p:regular r:id="rId66"/>
      <p:bold r:id="rId67"/>
      <p:italic r:id="rId68"/>
      <p:boldItalic r:id="rId69"/>
    </p:embeddedFont>
    <p:embeddedFont>
      <p:font typeface="Open Sans Light" panose="020B0306030504020204" pitchFamily="34" charset="0"/>
      <p:regular r:id="rId70"/>
      <p:italic r:id="rId71"/>
    </p:embeddedFont>
    <p:embeddedFont>
      <p:font typeface="Open Sans Semibold" panose="020B0606030504020204" pitchFamily="34" charset="0"/>
      <p:regular r:id="rId72"/>
      <p:bold r:id="rId73"/>
      <p:italic r:id="rId74"/>
      <p:boldItalic r:id="rId75"/>
    </p:embeddedFont>
    <p:embeddedFont>
      <p:font typeface="Source Serif Pro" panose="02040603050405020204" pitchFamily="18"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672"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50704" autoAdjust="0"/>
  </p:normalViewPr>
  <p:slideViewPr>
    <p:cSldViewPr snapToGrid="0" snapToObjects="1">
      <p:cViewPr varScale="1">
        <p:scale>
          <a:sx n="59" d="100"/>
          <a:sy n="59" d="100"/>
        </p:scale>
        <p:origin x="1496" y="184"/>
      </p:cViewPr>
      <p:guideLst>
        <p:guide orient="horz" pos="2160"/>
        <p:guide pos="3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6" d="100"/>
        <a:sy n="196" d="100"/>
      </p:scale>
      <p:origin x="0" y="0"/>
    </p:cViewPr>
  </p:sorterViewPr>
  <p:notesViewPr>
    <p:cSldViewPr snapToGrid="0" snapToObjects="1" showGuides="1">
      <p:cViewPr varScale="1">
        <p:scale>
          <a:sx n="71" d="100"/>
          <a:sy n="71" d="100"/>
        </p:scale>
        <p:origin x="1602" y="78"/>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font" Target="fonts/font6.fntdata"/><Relationship Id="rId8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7.fntdata"/><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1.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11.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1-20T12:02:51.826" idx="4">
    <p:pos x="7152" y="752"/>
    <p:text>[Mention was removed] Need graphic here</p:text>
    <p:extLst>
      <p:ext uri="{C676402C-5697-4E1C-873F-D02D1690AC5C}">
        <p15:threadingInfo xmlns:p15="http://schemas.microsoft.com/office/powerpoint/2012/main" timeZoneBias="300"/>
      </p:ext>
    </p:extLst>
  </p:cm>
  <p:cm authorId="2" dt="2020-11-20T12:03:23.268" idx="5">
    <p:pos x="7152" y="848"/>
    <p:text>See notes</p:text>
    <p:extLst>
      <p:ext uri="{C676402C-5697-4E1C-873F-D02D1690AC5C}">
        <p15:threadingInfo xmlns:p15="http://schemas.microsoft.com/office/powerpoint/2012/main" timeZoneBias="300">
          <p15:parentCm authorId="2" idx="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86" tIns="46242" rIns="92486" bIns="46242"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86" tIns="46242" rIns="92486" bIns="46242" rtlCol="0"/>
          <a:lstStyle>
            <a:lvl1pPr algn="r">
              <a:defRPr sz="1200"/>
            </a:lvl1pPr>
          </a:lstStyle>
          <a:p>
            <a:fld id="{52B126BB-5DB1-7740-B7E2-6D584187601F}" type="datetimeFigureOut">
              <a:rPr lang="en-US" smtClean="0"/>
              <a:t>10/3/21</a:t>
            </a:fld>
            <a:endParaRPr lang="en-US"/>
          </a:p>
        </p:txBody>
      </p:sp>
      <p:sp>
        <p:nvSpPr>
          <p:cNvPr id="4" name="Slide Image Placeholder 3"/>
          <p:cNvSpPr>
            <a:spLocks noGrp="1" noRot="1" noChangeAspect="1"/>
          </p:cNvSpPr>
          <p:nvPr>
            <p:ph type="sldImg" idx="2"/>
          </p:nvPr>
        </p:nvSpPr>
        <p:spPr>
          <a:xfrm>
            <a:off x="704850" y="1154113"/>
            <a:ext cx="5540375" cy="3117850"/>
          </a:xfrm>
          <a:prstGeom prst="rect">
            <a:avLst/>
          </a:prstGeom>
          <a:noFill/>
          <a:ln w="12700">
            <a:solidFill>
              <a:prstClr val="black"/>
            </a:solidFill>
          </a:ln>
        </p:spPr>
        <p:txBody>
          <a:bodyPr vert="horz" lIns="92486" tIns="46242" rIns="92486" bIns="46242"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86" tIns="46242" rIns="92486" bIns="4624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86" tIns="46242" rIns="92486" bIns="46242"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86" tIns="46242" rIns="92486" bIns="46242" rtlCol="0" anchor="b"/>
          <a:lstStyle>
            <a:lvl1pPr algn="r">
              <a:defRPr sz="1200"/>
            </a:lvl1pPr>
          </a:lstStyle>
          <a:p>
            <a:fld id="{2A94F707-D0F9-CC4D-BC24-D90835D71F04}" type="slidenum">
              <a:rPr lang="en-US" smtClean="0"/>
              <a:t>‹#›</a:t>
            </a:fld>
            <a:endParaRPr lang="en-US"/>
          </a:p>
        </p:txBody>
      </p:sp>
    </p:spTree>
    <p:extLst>
      <p:ext uri="{BB962C8B-B14F-4D97-AF65-F5344CB8AC3E}">
        <p14:creationId xmlns:p14="http://schemas.microsoft.com/office/powerpoint/2010/main" val="75995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94F707-D0F9-CC4D-BC24-D90835D71F04}" type="slidenum">
              <a:rPr lang="en-US" smtClean="0"/>
              <a:t>1</a:t>
            </a:fld>
            <a:endParaRPr lang="en-US"/>
          </a:p>
        </p:txBody>
      </p:sp>
    </p:spTree>
    <p:extLst>
      <p:ext uri="{BB962C8B-B14F-4D97-AF65-F5344CB8AC3E}">
        <p14:creationId xmlns:p14="http://schemas.microsoft.com/office/powerpoint/2010/main" val="307039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In times of crisis and when tackling difficult tasks, good teamwork and tight collaboration are what set successful teams apart.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Trust and empowerment of the individual are core principles of DevOps.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These same principles are also critical to success in a remote work environment. </a:t>
            </a:r>
          </a:p>
          <a:p>
            <a:pPr marL="628650" marR="0" lvl="1"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In a decentralized, work from home environment, it is not possible to maintain tight control in a bureaucratic or micro-managed environment. </a:t>
            </a:r>
          </a:p>
          <a:p>
            <a:pPr marL="628650" marR="0" lvl="1"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Teams with a trust-based culture where individuals are empowered to act are ideally suited to thrive in a work from home environment.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As remote collaboration between people becomes ever more critical, so too do the tools that enable this collaboration. We must be able to socially distance our workforce to ensure that nothing we do requires that people go into the office. </a:t>
            </a:r>
          </a:p>
          <a:p>
            <a:pPr marL="171450" indent="-171450">
              <a:buFont typeface="Arial" panose="020B0604020202020204" pitchFamily="34" charset="0"/>
              <a:buChar char="•"/>
            </a:pPr>
            <a:r>
              <a:rPr lang="en-US" dirty="0"/>
              <a:t>Teams is our chat platform and we saw a dramatic increase when we shifted to work from home</a:t>
            </a:r>
          </a:p>
          <a:p>
            <a:pPr marL="171450" indent="-171450">
              <a:buFont typeface="Arial" panose="020B0604020202020204" pitchFamily="34" charset="0"/>
              <a:buChar char="•"/>
            </a:pPr>
            <a:r>
              <a:rPr lang="en-US" dirty="0"/>
              <a:t>We saw an increase of 55% after we moved to remote work</a:t>
            </a:r>
          </a:p>
          <a:p>
            <a:pPr marL="171450" indent="-171450">
              <a:buFont typeface="Arial" panose="020B0604020202020204" pitchFamily="34" charset="0"/>
              <a:buChar char="•"/>
            </a:pPr>
            <a:r>
              <a:rPr lang="en-US" dirty="0"/>
              <a:t>Great example of both the immediate acceleration and opportunity for more because we went beyond that initial increase and used this as an opportunity to deprecate Skype to get everyone on the same chat communications platform</a:t>
            </a:r>
          </a:p>
        </p:txBody>
      </p:sp>
      <p:sp>
        <p:nvSpPr>
          <p:cNvPr id="4" name="Slide Number Placeholder 3"/>
          <p:cNvSpPr>
            <a:spLocks noGrp="1"/>
          </p:cNvSpPr>
          <p:nvPr>
            <p:ph type="sldNum" sz="quarter" idx="5"/>
          </p:nvPr>
        </p:nvSpPr>
        <p:spPr/>
        <p:txBody>
          <a:bodyPr/>
          <a:lstStyle/>
          <a:p>
            <a:fld id="{2A94F707-D0F9-CC4D-BC24-D90835D71F04}" type="slidenum">
              <a:rPr lang="en-US" smtClean="0"/>
              <a:t>11</a:t>
            </a:fld>
            <a:endParaRPr lang="en-US"/>
          </a:p>
        </p:txBody>
      </p:sp>
    </p:spTree>
    <p:extLst>
      <p:ext uri="{BB962C8B-B14F-4D97-AF65-F5344CB8AC3E}">
        <p14:creationId xmlns:p14="http://schemas.microsoft.com/office/powerpoint/2010/main" val="314715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 learning culture is another element central to DevOps which becomes increasingly critical in the response to crisis.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At Wiley we are focused on education both for our customers and for our employees.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pandemic forced us to learn new things at a rapid pace. From new tools to how to respond to new security threats.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At Wiley, we rolled out a massive training effort on our collaboration tools, running 12 training sessions in the two weeks that followed our decision to work from home where we trained more than 2,700 attendees.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also rolled out new security training to respond to increasing cybersecurity threats related to the pandemic.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US saw a massive increase in phishing and spear-phishing attacks in the weeks following the COVID outbreak. While we have many security tools in place, one of the most important tools is training. In response to the increase in attacks, we launched a massive training campaign. We also initiated regular, company-wide communications through our social networks to ensure that all employees were part of the security solution.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ability of a company to learn and adapt are core tenants of DevOps, which are critical to being able to respond to COVID-19 or any crisis which disrupts the way we work.</a:t>
            </a:r>
          </a:p>
        </p:txBody>
      </p:sp>
    </p:spTree>
    <p:extLst>
      <p:ext uri="{BB962C8B-B14F-4D97-AF65-F5344CB8AC3E}">
        <p14:creationId xmlns:p14="http://schemas.microsoft.com/office/powerpoint/2010/main" val="3340273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lnSpc>
                <a:spcPct val="100000"/>
              </a:lnSpc>
              <a:spcBef>
                <a:spcPts val="0"/>
              </a:spcBef>
              <a:spcAft>
                <a:spcPts val="0"/>
              </a:spcAft>
              <a:buSzPts val="1400"/>
              <a:buFont typeface="Arial" panose="020B0604020202020204" pitchFamily="34" charset="0"/>
              <a:buChar char="•"/>
            </a:pPr>
            <a:r>
              <a:rPr lang="en-US" sz="1200" kern="1200" dirty="0">
                <a:solidFill>
                  <a:schemeClr val="tx1"/>
                </a:solidFill>
                <a:effectLst/>
                <a:latin typeface="+mn-lt"/>
                <a:ea typeface="+mn-ea"/>
                <a:cs typeface="+mn-cs"/>
              </a:rPr>
              <a:t>I know that some may feel that ‘DevOps’ and ‘process’ are antithetical, but this is not the case at all, instead, DevOps revolves around processes that are lightweight and automated wherever possible. </a:t>
            </a:r>
          </a:p>
          <a:p>
            <a:pPr marL="171450" lvl="0" indent="-171450" algn="l" rtl="0">
              <a:lnSpc>
                <a:spcPct val="100000"/>
              </a:lnSpc>
              <a:spcBef>
                <a:spcPts val="0"/>
              </a:spcBef>
              <a:spcAft>
                <a:spcPts val="0"/>
              </a:spcAft>
              <a:buSzPts val="1400"/>
              <a:buFont typeface="Arial" panose="020B0604020202020204" pitchFamily="34" charset="0"/>
              <a:buChar char="•"/>
            </a:pPr>
            <a:r>
              <a:rPr lang="en-US" sz="1200" kern="1200" dirty="0">
                <a:solidFill>
                  <a:schemeClr val="tx1"/>
                </a:solidFill>
                <a:effectLst/>
                <a:latin typeface="+mn-lt"/>
                <a:ea typeface="+mn-ea"/>
                <a:cs typeface="+mn-cs"/>
              </a:rPr>
              <a:t>Jayne </a:t>
            </a:r>
            <a:r>
              <a:rPr lang="en-US" sz="1200" kern="1200" dirty="0" err="1">
                <a:solidFill>
                  <a:schemeClr val="tx1"/>
                </a:solidFill>
                <a:effectLst/>
                <a:latin typeface="+mn-lt"/>
                <a:ea typeface="+mn-ea"/>
                <a:cs typeface="+mn-cs"/>
              </a:rPr>
              <a:t>Groll</a:t>
            </a:r>
            <a:r>
              <a:rPr lang="en-US" sz="1200" kern="1200" dirty="0">
                <a:solidFill>
                  <a:schemeClr val="tx1"/>
                </a:solidFill>
                <a:effectLst/>
                <a:latin typeface="+mn-lt"/>
                <a:ea typeface="+mn-ea"/>
                <a:cs typeface="+mn-cs"/>
              </a:rPr>
              <a:t> – CEO of DOI said something very interesting to me one day and that is that there are no processes which are intrinsic to DevOps.</a:t>
            </a:r>
          </a:p>
          <a:p>
            <a:pPr marL="171450" lvl="0" indent="-171450" algn="l" rtl="0">
              <a:lnSpc>
                <a:spcPct val="100000"/>
              </a:lnSpc>
              <a:spcBef>
                <a:spcPts val="0"/>
              </a:spcBef>
              <a:spcAft>
                <a:spcPts val="0"/>
              </a:spcAft>
              <a:buSzPts val="1400"/>
              <a:buFont typeface="Arial" panose="020B0604020202020204" pitchFamily="34" charset="0"/>
              <a:buChar char="•"/>
            </a:pPr>
            <a:r>
              <a:rPr lang="en-US" sz="1200" kern="1200" dirty="0">
                <a:solidFill>
                  <a:schemeClr val="tx1"/>
                </a:solidFill>
                <a:effectLst/>
                <a:latin typeface="+mn-lt"/>
                <a:ea typeface="+mn-ea"/>
                <a:cs typeface="+mn-cs"/>
              </a:rPr>
              <a:t>For me, what that means is that DevOps takes process from other practices, be it Agile, or ITSM, and modifies it based on DevOps principles.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96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DevOps processes are automated often replacing manual process actions with activities that occur automatically.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excellent example of this would be auto-scaling groups in cloud deployment which allow for rapid expansion to meet changes in capacity.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an extensive manual process of submitting requests for compute resources and waiting through multiple rounds of approvals systems can expand automatically to meet demand.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Another example are our light-weight change control processes which allow for automated changes to be pushed without extensive manual oversight. This does not mean we have no change control only that we enable small changes to be pushed automatically with review and approval built into the development and CI/CD pipeline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sorts of automated and trustful processes were critical to Wiley’s COVID-19 response where we saw significant spikes in demand for our online education products as millions of students moved to online learning. </a:t>
            </a:r>
          </a:p>
          <a:p>
            <a:pPr marL="457200" lvl="0" indent="-317500" algn="l" rtl="0">
              <a:lnSpc>
                <a:spcPct val="100000"/>
              </a:lnSpc>
              <a:spcBef>
                <a:spcPts val="0"/>
              </a:spcBef>
              <a:spcAft>
                <a:spcPts val="0"/>
              </a:spcAft>
              <a:buSzPts val="1400"/>
              <a:buChar char="●"/>
            </a:pPr>
            <a:endParaRPr lang="e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DevOps technologies such as CI/CD and monitoring all help get to market quicker while increasing stability.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These same technologies also help us to be significantly better at responding to crisis.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Small batch sizes delivered through continuous integration and continuous deployment enable companies to rapidly pivot their delivery to market. </a:t>
            </a:r>
          </a:p>
          <a:p>
            <a:pPr marL="171450" marR="0" lvl="0" indent="-171450" algn="l" defTabSz="914400" rtl="0" eaLnBrk="1" fontAlgn="auto" latinLnBrk="0" hangingPunct="1">
              <a:lnSpc>
                <a:spcPct val="10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In addition to CI/CD agile and adaptive infrastructure help us respond quickly to changes required to respond to crisis.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2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Clr>
                <a:srgbClr val="000000"/>
              </a:buClr>
              <a:buSzPts val="1100"/>
              <a:buFont typeface="Arial" panose="020B0604020202020204" pitchFamily="34" charset="0"/>
              <a:buChar char="•"/>
            </a:pPr>
            <a:r>
              <a:rPr lang="en" dirty="0"/>
              <a:t>What is a “DevOps” tool? There is no such thing. But if we think of DevOps as a culture of collaboration then we can consider a set of tools which enable collaboration </a:t>
            </a:r>
            <a:r>
              <a:rPr lang="en-US" dirty="0"/>
              <a:t>and empower developers to do their jobs</a:t>
            </a:r>
          </a:p>
          <a:p>
            <a:pPr marL="171450" lvl="0" indent="-171450" algn="l" rtl="0">
              <a:lnSpc>
                <a:spcPct val="100000"/>
              </a:lnSpc>
              <a:spcBef>
                <a:spcPts val="0"/>
              </a:spcBef>
              <a:spcAft>
                <a:spcPts val="0"/>
              </a:spcAft>
              <a:buClr>
                <a:srgbClr val="000000"/>
              </a:buClr>
              <a:buSzPts val="1100"/>
              <a:buFont typeface="Arial" panose="020B0604020202020204" pitchFamily="34" charset="0"/>
              <a:buChar char="•"/>
            </a:pPr>
            <a:r>
              <a:rPr lang="en-US" dirty="0"/>
              <a:t>Clarify that it is ultimately about how we are using tools and technology and not the tool itself that makes it “DevOps”</a:t>
            </a:r>
          </a:p>
          <a:p>
            <a:pPr marL="628650" lvl="1" indent="-171450" algn="l" rtl="0">
              <a:lnSpc>
                <a:spcPct val="100000"/>
              </a:lnSpc>
              <a:spcBef>
                <a:spcPts val="0"/>
              </a:spcBef>
              <a:spcAft>
                <a:spcPts val="0"/>
              </a:spcAft>
              <a:buClr>
                <a:srgbClr val="000000"/>
              </a:buClr>
              <a:buSzPts val="1100"/>
              <a:buFont typeface="Arial" panose="020B0604020202020204" pitchFamily="34" charset="0"/>
              <a:buChar char="•"/>
            </a:pPr>
            <a:r>
              <a:rPr lang="en-US" dirty="0"/>
              <a:t>Collaboration tool like chat can actually hamper collaboration</a:t>
            </a:r>
          </a:p>
          <a:p>
            <a:pPr marL="171450" lvl="0" indent="-171450" algn="l" rtl="0">
              <a:lnSpc>
                <a:spcPct val="100000"/>
              </a:lnSpc>
              <a:spcBef>
                <a:spcPts val="0"/>
              </a:spcBef>
              <a:spcAft>
                <a:spcPts val="0"/>
              </a:spcAft>
              <a:buClr>
                <a:srgbClr val="000000"/>
              </a:buClr>
              <a:buSzPts val="1100"/>
              <a:buFont typeface="Arial" panose="020B0604020202020204" pitchFamily="34" charset="0"/>
              <a:buChar char="•"/>
            </a:pPr>
            <a:r>
              <a:rPr lang="en-US" dirty="0"/>
              <a:t>But, if we use tools that help us focus on collaboration, empowerment, small batch deployment, and automation it will enable us to better respond to crisis</a:t>
            </a:r>
            <a:endParaRPr dirty="0"/>
          </a:p>
          <a:p>
            <a:pPr marL="0" lvl="0" indent="0" algn="l" rtl="0">
              <a:lnSpc>
                <a:spcPct val="100000"/>
              </a:lnSpc>
              <a:spcBef>
                <a:spcPts val="0"/>
              </a:spcBef>
              <a:spcAft>
                <a:spcPts val="0"/>
              </a:spcAft>
              <a:buClr>
                <a:srgbClr val="000000"/>
              </a:buClr>
              <a:buSzPts val="1100"/>
              <a:buFont typeface="Arial"/>
              <a:buNone/>
            </a:pPr>
            <a:endParaRPr lang="en-US" dirty="0"/>
          </a:p>
          <a:p>
            <a:pPr marL="0" lvl="0" indent="0" algn="l" rtl="0">
              <a:lnSpc>
                <a:spcPct val="100000"/>
              </a:lnSpc>
              <a:spcBef>
                <a:spcPts val="0"/>
              </a:spcBef>
              <a:spcAft>
                <a:spcPts val="0"/>
              </a:spcAft>
              <a:buClr>
                <a:srgbClr val="000000"/>
              </a:buClr>
              <a:buSzPts val="1100"/>
              <a:buFont typeface="Arial"/>
              <a:buNone/>
            </a:pPr>
            <a:endParaRPr lang="en-US" dirty="0"/>
          </a:p>
          <a:p>
            <a:pPr marL="0" lvl="0" indent="0" algn="l" rtl="0">
              <a:lnSpc>
                <a:spcPct val="100000"/>
              </a:lnSpc>
              <a:spcBef>
                <a:spcPts val="0"/>
              </a:spcBef>
              <a:spcAft>
                <a:spcPts val="0"/>
              </a:spcAft>
              <a:buClr>
                <a:srgbClr val="000000"/>
              </a:buClr>
              <a:buSzPts val="1100"/>
              <a:buFont typeface="Arial"/>
              <a:buNone/>
            </a:pPr>
            <a:r>
              <a:rPr lang="en-US" dirty="0"/>
              <a:t>________________</a:t>
            </a:r>
          </a:p>
          <a:p>
            <a:pPr marL="0" lvl="0" indent="0" algn="l" rtl="0">
              <a:lnSpc>
                <a:spcPct val="100000"/>
              </a:lnSpc>
              <a:spcBef>
                <a:spcPts val="0"/>
              </a:spcBef>
              <a:spcAft>
                <a:spcPts val="0"/>
              </a:spcAft>
              <a:buClr>
                <a:srgbClr val="000000"/>
              </a:buClr>
              <a:buSzPts val="1100"/>
              <a:buFont typeface="Arial"/>
              <a:buNone/>
            </a:pPr>
            <a:endParaRPr dirty="0"/>
          </a:p>
          <a:p>
            <a:pPr marL="0" lvl="0" indent="0" algn="l" rtl="0">
              <a:lnSpc>
                <a:spcPct val="100000"/>
              </a:lnSpc>
              <a:spcBef>
                <a:spcPts val="0"/>
              </a:spcBef>
              <a:spcAft>
                <a:spcPts val="0"/>
              </a:spcAft>
              <a:buClr>
                <a:srgbClr val="000000"/>
              </a:buClr>
              <a:buSzPts val="1100"/>
              <a:buFont typeface="Arial"/>
              <a:buNone/>
            </a:pPr>
            <a:r>
              <a:rPr lang="en" dirty="0"/>
              <a:t>Engineers empowerment - by giving engineers more responsibility over the whole application lifecycle process. (dev -&gt; test -&gt; deploy -&gt; monitor -&gt; be on call)</a:t>
            </a:r>
            <a:endParaRPr dirty="0"/>
          </a:p>
          <a:p>
            <a:pPr marL="0" lvl="0" indent="0" algn="l" rtl="0">
              <a:lnSpc>
                <a:spcPct val="100000"/>
              </a:lnSpc>
              <a:spcBef>
                <a:spcPts val="0"/>
              </a:spcBef>
              <a:spcAft>
                <a:spcPts val="0"/>
              </a:spcAft>
              <a:buClr>
                <a:srgbClr val="000000"/>
              </a:buClr>
              <a:buSzPts val="1100"/>
              <a:buFont typeface="Arial"/>
              <a:buNone/>
            </a:pPr>
            <a:r>
              <a:rPr lang="en" dirty="0"/>
              <a:t>Test Driven Development - write tests before you write code. Unit tests, integration tests, system tests. This will help increase the quality of your service and give you more confidence to release faster and more frequent.</a:t>
            </a:r>
            <a:endParaRPr dirty="0"/>
          </a:p>
          <a:p>
            <a:pPr marL="0" lvl="0" indent="0" algn="l" rtl="0">
              <a:lnSpc>
                <a:spcPct val="100000"/>
              </a:lnSpc>
              <a:spcBef>
                <a:spcPts val="0"/>
              </a:spcBef>
              <a:spcAft>
                <a:spcPts val="0"/>
              </a:spcAft>
              <a:buClr>
                <a:srgbClr val="000000"/>
              </a:buClr>
              <a:buSzPts val="1100"/>
              <a:buFont typeface="Arial"/>
              <a:buNone/>
            </a:pPr>
            <a:r>
              <a:rPr lang="en" dirty="0"/>
              <a:t>Automation - automate everything that can be automated. Test automation, infrastructure automation (infrastructure as a code), deployment automation, etc..</a:t>
            </a:r>
            <a:endParaRPr dirty="0"/>
          </a:p>
          <a:p>
            <a:pPr marL="0" lvl="0" indent="0" algn="l" rtl="0">
              <a:lnSpc>
                <a:spcPct val="100000"/>
              </a:lnSpc>
              <a:spcBef>
                <a:spcPts val="0"/>
              </a:spcBef>
              <a:spcAft>
                <a:spcPts val="0"/>
              </a:spcAft>
              <a:buClr>
                <a:srgbClr val="000000"/>
              </a:buClr>
              <a:buSzPts val="1100"/>
              <a:buFont typeface="Arial"/>
              <a:buNone/>
            </a:pPr>
            <a:r>
              <a:rPr lang="en" dirty="0"/>
              <a:t>Monitoring - monitor your apps, build monitoring alerts well. It should save your time, don't flood with metrics and alerts.</a:t>
            </a:r>
            <a:endParaRPr dirty="0"/>
          </a:p>
          <a:p>
            <a:pPr marL="0" lvl="0" indent="0" algn="l" rtl="0">
              <a:lnSpc>
                <a:spcPct val="100000"/>
              </a:lnSpc>
              <a:spcBef>
                <a:spcPts val="0"/>
              </a:spcBef>
              <a:spcAft>
                <a:spcPts val="0"/>
              </a:spcAft>
              <a:buClr>
                <a:srgbClr val="000000"/>
              </a:buClr>
              <a:buSzPts val="1100"/>
              <a:buFont typeface="Arial"/>
              <a:buNone/>
            </a:pPr>
            <a:r>
              <a:rPr lang="en" dirty="0"/>
              <a:t>Self service - provide a self service for any framework that you build or anything that you do. Don't be a bottleneck.</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buFont typeface="Arial" panose="020B0604020202020204" pitchFamily="34" charset="0"/>
              <a:buChar char="•"/>
            </a:pPr>
            <a:r>
              <a:rPr lang="en-US" sz="1200" b="0" dirty="0">
                <a:latin typeface="+mn-lt"/>
              </a:rPr>
              <a:t>CI/CD is one example of this – by enabling small batch sizes we were able to rapidly change our products to meet demands of the pandemic</a:t>
            </a:r>
          </a:p>
          <a:p>
            <a:pPr marL="171450" indent="-171450">
              <a:lnSpc>
                <a:spcPct val="120000"/>
              </a:lnSpc>
              <a:buFont typeface="Arial" panose="020B0604020202020204" pitchFamily="34" charset="0"/>
              <a:buChar char="•"/>
            </a:pPr>
            <a:r>
              <a:rPr lang="en-US" sz="1200" b="0" dirty="0">
                <a:latin typeface="+mn-lt"/>
              </a:rPr>
              <a:t>Wiley has developed standard tools and architecture for our CI/CD pipeline allowing federated teams to manage and own their own deployment </a:t>
            </a:r>
            <a:r>
              <a:rPr lang="en-US" sz="1200" b="0" dirty="0" err="1">
                <a:latin typeface="+mn-lt"/>
              </a:rPr>
              <a:t>pipeliens</a:t>
            </a:r>
            <a:endParaRPr lang="en-US" sz="1200" b="0" dirty="0">
              <a:latin typeface="+mn-lt"/>
            </a:endParaRPr>
          </a:p>
          <a:p>
            <a:pPr marL="171450" indent="-171450">
              <a:lnSpc>
                <a:spcPct val="120000"/>
              </a:lnSpc>
              <a:buFont typeface="Arial" panose="020B0604020202020204" pitchFamily="34" charset="0"/>
              <a:buChar char="•"/>
            </a:pPr>
            <a:r>
              <a:rPr lang="en-US" sz="1200" b="0" dirty="0">
                <a:latin typeface="+mn-lt"/>
              </a:rPr>
              <a:t>In addition we have build a shared CI/CD pipeline which teams can use if they do not want manage their own CI/CD systems</a:t>
            </a:r>
          </a:p>
          <a:p>
            <a:pPr marL="171450" indent="-171450">
              <a:lnSpc>
                <a:spcPct val="120000"/>
              </a:lnSpc>
              <a:buFont typeface="Arial" panose="020B0604020202020204" pitchFamily="34" charset="0"/>
              <a:buChar char="•"/>
            </a:pPr>
            <a:endParaRPr lang="en-US" sz="1200" b="0" dirty="0">
              <a:latin typeface="+mn-lt"/>
            </a:endParaRPr>
          </a:p>
          <a:p>
            <a:pPr>
              <a:lnSpc>
                <a:spcPct val="120000"/>
              </a:lnSpc>
            </a:pPr>
            <a:r>
              <a:rPr lang="en-US" sz="1200" b="1" dirty="0">
                <a:latin typeface="+mn-lt"/>
              </a:rPr>
              <a:t>________________</a:t>
            </a:r>
          </a:p>
          <a:p>
            <a:pPr>
              <a:lnSpc>
                <a:spcPct val="120000"/>
              </a:lnSpc>
            </a:pPr>
            <a:r>
              <a:rPr lang="en-US" sz="1200" b="1" dirty="0">
                <a:latin typeface="+mn-lt"/>
              </a:rPr>
              <a:t>Version control:</a:t>
            </a:r>
            <a:r>
              <a:rPr lang="en-US" sz="1200" dirty="0">
                <a:latin typeface="+mn-lt"/>
              </a:rPr>
              <a:t> Tools that track software versions as they are released, whether manually or automatically. This means numbering versions, as well as tracking the configuration and any environmental dependencies that are present, such as the type, brand, and version of the database; the operating system details; and even the type of physical or virtual server that’s needed. This category is related to change management tools.</a:t>
            </a:r>
          </a:p>
          <a:p>
            <a:pPr>
              <a:lnSpc>
                <a:spcPct val="120000"/>
              </a:lnSpc>
            </a:pPr>
            <a:r>
              <a:rPr lang="en-US" sz="1200" b="1" dirty="0">
                <a:latin typeface="+mn-lt"/>
              </a:rPr>
              <a:t>Build and deploy:</a:t>
            </a:r>
            <a:r>
              <a:rPr lang="en-US" sz="1200" dirty="0">
                <a:latin typeface="+mn-lt"/>
              </a:rPr>
              <a:t> Tools that automate the building and deployment of software throughout the DevOps process, including continuous development and continuous integration.</a:t>
            </a:r>
          </a:p>
          <a:p>
            <a:pPr>
              <a:lnSpc>
                <a:spcPct val="120000"/>
              </a:lnSpc>
            </a:pPr>
            <a:r>
              <a:rPr lang="en-US" sz="1200" b="1" dirty="0">
                <a:latin typeface="+mn-lt"/>
              </a:rPr>
              <a:t>Functional and non-functional testing:</a:t>
            </a:r>
            <a:r>
              <a:rPr lang="en-US" sz="1200" dirty="0">
                <a:latin typeface="+mn-lt"/>
              </a:rPr>
              <a:t> Tools that provide automated testing, including best practices listed above. Testing tools should provide integrated unit, performance, and security testing services. The objective should be end-to-end automation.</a:t>
            </a:r>
          </a:p>
          <a:p>
            <a:pPr>
              <a:lnSpc>
                <a:spcPct val="120000"/>
              </a:lnSpc>
            </a:pPr>
            <a:r>
              <a:rPr lang="en-US" sz="1200" b="1" dirty="0">
                <a:latin typeface="+mn-lt"/>
              </a:rPr>
              <a:t>Provisioning and change management:</a:t>
            </a:r>
            <a:r>
              <a:rPr lang="en-US" sz="1200" dirty="0">
                <a:latin typeface="+mn-lt"/>
              </a:rPr>
              <a:t> Tools to provision the platforms needed for deployment of the software, as well as monitor and log any changes occurring to the configuration, the data, or the software. These tools ensure that you can get the system back to a stable state, no matter what occurs. </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17</a:t>
            </a:fld>
            <a:endParaRPr lang="en-US"/>
          </a:p>
        </p:txBody>
      </p:sp>
    </p:spTree>
    <p:extLst>
      <p:ext uri="{BB962C8B-B14F-4D97-AF65-F5344CB8AC3E}">
        <p14:creationId xmlns:p14="http://schemas.microsoft.com/office/powerpoint/2010/main" val="262858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Transparency and observability are other key principles that underlie DevOps which are implemented through proper monitoring.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Monitoring enables us to see problems before they occur and resolve issues quicker when they do.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If monitoring is available, shared, and properly configured, it can provide visibility into rapid shifts, which may indicate some sort of crisis has changed.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must ensure that we are monitoring for significant shifts that are outside of normal cyclical patters. When problems do occur, proper monitoring enables us to quickly determine the source of the problem, allowing us to make rapid adjustments to provide continued service for our customers.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order to have a culture of transparency there must be shared visibility into the monitoring data.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order to collaborate, all people within the organization must have visibility into the data that makes the organization run.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At Wiley, we rapidly deployed a Business Continuity (BCP) Dashboard which had a broad range of data extending beyond system level metrics to key business metrics.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dashboards showed usage of VPN as well as information about number of new registrants on each of our e-learning platforms. The BCP dashboard showed data about how internal collaboration tools were being used so we could optimize our work from home workforce, as well as the number of research articles being submitted by authors around the globe researching this new disease.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sharing data with our technical teams and our business teams, we used the concept of transparency to truly allow our business to make better decisions in light of a rapidly changing environment during unprecedented times. </a:t>
            </a:r>
          </a:p>
        </p:txBody>
      </p:sp>
    </p:spTree>
    <p:extLst>
      <p:ext uri="{BB962C8B-B14F-4D97-AF65-F5344CB8AC3E}">
        <p14:creationId xmlns:p14="http://schemas.microsoft.com/office/powerpoint/2010/main" val="105543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Infrastructure as code (</a:t>
            </a:r>
            <a:r>
              <a:rPr lang="en-US" sz="1200" kern="1200" dirty="0" err="1">
                <a:solidFill>
                  <a:schemeClr val="tx1"/>
                </a:solidFill>
                <a:effectLst/>
                <a:latin typeface="+mn-lt"/>
                <a:ea typeface="+mn-ea"/>
                <a:cs typeface="+mn-cs"/>
              </a:rPr>
              <a:t>IaC</a:t>
            </a:r>
            <a:r>
              <a:rPr lang="en-US" sz="1200" kern="1200" dirty="0">
                <a:solidFill>
                  <a:schemeClr val="tx1"/>
                </a:solidFill>
                <a:effectLst/>
                <a:latin typeface="+mn-lt"/>
                <a:ea typeface="+mn-ea"/>
                <a:cs typeface="+mn-cs"/>
              </a:rPr>
              <a:t>) is another DevOps tool which helped us to adjust to rapidly changing conditions. </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IaC</a:t>
            </a:r>
            <a:r>
              <a:rPr lang="en-US" sz="1200" kern="1200" dirty="0">
                <a:solidFill>
                  <a:schemeClr val="tx1"/>
                </a:solidFill>
                <a:effectLst/>
                <a:latin typeface="+mn-lt"/>
                <a:ea typeface="+mn-ea"/>
                <a:cs typeface="+mn-cs"/>
              </a:rPr>
              <a:t> allows us to treat infrastructure in a programmatic way by describing it with code.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including </a:t>
            </a:r>
            <a:r>
              <a:rPr lang="en-US" sz="1200" kern="1200" dirty="0" err="1">
                <a:solidFill>
                  <a:schemeClr val="tx1"/>
                </a:solidFill>
                <a:effectLst/>
                <a:latin typeface="+mn-lt"/>
                <a:ea typeface="+mn-ea"/>
                <a:cs typeface="+mn-cs"/>
              </a:rPr>
              <a:t>IaC</a:t>
            </a:r>
            <a:r>
              <a:rPr lang="en-US" sz="1200" kern="1200" dirty="0">
                <a:solidFill>
                  <a:schemeClr val="tx1"/>
                </a:solidFill>
                <a:effectLst/>
                <a:latin typeface="+mn-lt"/>
                <a:ea typeface="+mn-ea"/>
                <a:cs typeface="+mn-cs"/>
              </a:rPr>
              <a:t> in our deployment pipeline, we can easily and quickly make incremental changes to adjust to changing conditions.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addition, automatic adjustments through elastic scaling can help us automatically scale up and down our capacity.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When COVID-19 hit and usage spiked on our platforms, this ability to rapidly and elastically scale in response to change is critical to meeting the demand. </a:t>
            </a:r>
          </a:p>
        </p:txBody>
      </p:sp>
    </p:spTree>
    <p:extLst>
      <p:ext uri="{BB962C8B-B14F-4D97-AF65-F5344CB8AC3E}">
        <p14:creationId xmlns:p14="http://schemas.microsoft.com/office/powerpoint/2010/main" val="27397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COVID-19 has transformed the way we live and work. Today we sit amid a pandemic whose effects will extend well beyond today and into the future of work. This is truly an unprecedented event and it has forced us to adapt in ways that we could not have anticipated. Key DevOps principles and practices such as collaboration, transparency, and automation stand at the core of our ability to adapt.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Introduction </a:t>
            </a:r>
          </a:p>
          <a:p>
            <a:pPr marL="628650" lvl="1" indent="-171450">
              <a:buFont typeface="Arial" panose="020B0604020202020204" pitchFamily="34" charset="0"/>
              <a:buChar char="•"/>
            </a:pPr>
            <a:r>
              <a:rPr lang="en-US" dirty="0"/>
              <a:t>Myself &amp; Wiley</a:t>
            </a:r>
          </a:p>
          <a:p>
            <a:pPr marL="628650" lvl="1" indent="-171450">
              <a:buFont typeface="Arial" panose="020B0604020202020204" pitchFamily="34" charset="0"/>
              <a:buChar char="•"/>
            </a:pPr>
            <a:r>
              <a:rPr lang="en-US" dirty="0"/>
              <a:t>Impact of COVID 19 here at Wiley</a:t>
            </a:r>
          </a:p>
          <a:p>
            <a:pPr marL="171450" indent="-171450">
              <a:buFont typeface="Arial" panose="020B0604020202020204" pitchFamily="34" charset="0"/>
              <a:buChar char="•"/>
            </a:pPr>
            <a:r>
              <a:rPr lang="en-US" dirty="0"/>
              <a:t>DevOps Principles at the Core of Crisis Response</a:t>
            </a:r>
          </a:p>
          <a:p>
            <a:pPr marL="628650" lvl="1" indent="-171450">
              <a:buFont typeface="Arial" panose="020B0604020202020204" pitchFamily="34" charset="0"/>
              <a:buChar char="•"/>
            </a:pPr>
            <a:r>
              <a:rPr lang="en-US" dirty="0"/>
              <a:t>People</a:t>
            </a:r>
          </a:p>
          <a:p>
            <a:pPr marL="628650" lvl="1" indent="-171450">
              <a:buFont typeface="Arial" panose="020B0604020202020204" pitchFamily="34" charset="0"/>
              <a:buChar char="•"/>
            </a:pPr>
            <a:r>
              <a:rPr lang="en-US" dirty="0"/>
              <a:t>Process</a:t>
            </a:r>
          </a:p>
          <a:p>
            <a:pPr marL="628650" lvl="1" indent="-171450">
              <a:buFont typeface="Arial" panose="020B0604020202020204" pitchFamily="34" charset="0"/>
              <a:buChar char="•"/>
            </a:pPr>
            <a:r>
              <a:rPr lang="en-US" dirty="0"/>
              <a:t>Technology</a:t>
            </a:r>
          </a:p>
          <a:p>
            <a:pPr marL="171450" indent="-171450">
              <a:buFont typeface="Arial" panose="020B0604020202020204" pitchFamily="34" charset="0"/>
              <a:buChar char="•"/>
            </a:pPr>
            <a:r>
              <a:rPr lang="en-US" dirty="0"/>
              <a:t>Responding to Crisis – example of one of our applications, the impact we saw from Covid-19, and how we were able to respond</a:t>
            </a:r>
          </a:p>
          <a:p>
            <a:pPr marL="171450" indent="-171450">
              <a:buFont typeface="Arial" panose="020B0604020202020204" pitchFamily="34" charset="0"/>
              <a:buChar char="•"/>
            </a:pPr>
            <a:r>
              <a:rPr lang="en-US" dirty="0"/>
              <a:t>Next Steps</a:t>
            </a:r>
          </a:p>
        </p:txBody>
      </p:sp>
      <p:sp>
        <p:nvSpPr>
          <p:cNvPr id="4" name="Slide Number Placeholder 3"/>
          <p:cNvSpPr>
            <a:spLocks noGrp="1"/>
          </p:cNvSpPr>
          <p:nvPr>
            <p:ph type="sldNum" sz="quarter" idx="5"/>
          </p:nvPr>
        </p:nvSpPr>
        <p:spPr/>
        <p:txBody>
          <a:bodyPr/>
          <a:lstStyle/>
          <a:p>
            <a:fld id="{2A94F707-D0F9-CC4D-BC24-D90835D71F04}" type="slidenum">
              <a:rPr lang="en-US" smtClean="0"/>
              <a:t>2</a:t>
            </a:fld>
            <a:endParaRPr lang="en-US"/>
          </a:p>
        </p:txBody>
      </p:sp>
    </p:spTree>
    <p:extLst>
      <p:ext uri="{BB962C8B-B14F-4D97-AF65-F5344CB8AC3E}">
        <p14:creationId xmlns:p14="http://schemas.microsoft.com/office/powerpoint/2010/main" val="670458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Social distancing is keeping people healthy during the pandemic, some appropriate distancing of our application components can help keep our services up and running.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Loosely coupled systems is a good way to accomplish this sort of distancing at a systems level.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Loosely coupled architectures also help provide more resilient systems which can help avoid disaster.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ensuring that independent components of our system can operate independently, we ensure that one portion of the system failure does not cause complete system failure.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Loosely couple architectures become increasingly important as some of the components and services our applications depend on are SaaS services hosted and managed by others.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With SaaS services we cannot control the availability so we must make sure overall services continue to operate even if SaaS components fail. In addition to “socially distancing” your applications it is important to test system is resilient to component failure.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One great way to do this is through chaos testing at a service level. It is important to ensure that continuous testing looks not only at failure of individual infrastructure components, but also failure of features or functionality within your application. </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20</a:t>
            </a:fld>
            <a:endParaRPr lang="en-US"/>
          </a:p>
        </p:txBody>
      </p:sp>
    </p:spTree>
    <p:extLst>
      <p:ext uri="{BB962C8B-B14F-4D97-AF65-F5344CB8AC3E}">
        <p14:creationId xmlns:p14="http://schemas.microsoft.com/office/powerpoint/2010/main" val="143169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766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pandemic has impacted many companies in many different ways.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Wiley is a diverse company ranging from research to education.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of our markets saw actual saw significant increases due to the pandemic. This was particularly true for our online education platforms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 the global impact of </a:t>
            </a:r>
            <a:r>
              <a:rPr lang="en-US" sz="1200" kern="1200" dirty="0" err="1">
                <a:solidFill>
                  <a:schemeClr val="tx1"/>
                </a:solidFill>
                <a:effectLst/>
                <a:latin typeface="+mn-lt"/>
                <a:ea typeface="+mn-ea"/>
                <a:cs typeface="+mn-cs"/>
              </a:rPr>
              <a:t>Covid</a:t>
            </a:r>
            <a:r>
              <a:rPr lang="en-US" sz="1200" kern="1200" dirty="0">
                <a:solidFill>
                  <a:schemeClr val="tx1"/>
                </a:solidFill>
                <a:effectLst/>
                <a:latin typeface="+mn-lt"/>
                <a:ea typeface="+mn-ea"/>
                <a:cs typeface="+mn-cs"/>
              </a:rPr>
              <a:t> began to escalate in March, Wiley encountered significant increases in platform activity and load levels, and response times started to be impacted.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Activity on a single customer instance dramatically increased (due to aggressive promotion of work from home training to their population) and activated a known issue that started impacting response times for all instances in that hosting region.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performance degradation occurred due to problems with caching overhead in the application. In order to address the issue, configuration changes were made to limit impact to only the customer instance that was causing the issue.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Once that was completed platform changes were developed and tested to optimize and reduce the caching overhead.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changes were pushed to production over the course of two days, resolving the problem and improving the overall performance of the platform.</a:t>
            </a: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95274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graph shows response time before and after the optimizations were made.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Because of DevOps practices and technologies such as CI/CD, we were able to react quickly to a serious problem by reprioritizing current work and addressing the immediate need, while at the same time reducing our backlog and improving the baseline performance of the platform.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also saw a reflection of DevOps teams in responsive teams that were engaged and energized by owning and managing the successful response and decision-making process directly.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were able to rapidly deploy changes to meet the changing demand on our system because we had appropriately developed our CI/CD practices. </a:t>
            </a:r>
          </a:p>
          <a:p>
            <a:endParaRPr lang="en-US" sz="1200" kern="1200" dirty="0">
              <a:solidFill>
                <a:schemeClr val="tx1"/>
              </a:solidFill>
              <a:effectLst/>
              <a:latin typeface="+mn-lt"/>
              <a:ea typeface="+mn-ea"/>
              <a:cs typeface="+mn-cs"/>
            </a:endParaRPr>
          </a:p>
          <a:p>
            <a:pPr marL="457200" lvl="0" indent="-317500" algn="l" rtl="0">
              <a:lnSpc>
                <a:spcPct val="100000"/>
              </a:lnSpc>
              <a:spcBef>
                <a:spcPts val="0"/>
              </a:spcBef>
              <a:spcAft>
                <a:spcPts val="0"/>
              </a:spcAft>
              <a:buSzPts val="1400"/>
              <a:buChar char="●"/>
            </a:pPr>
            <a:endParaRPr lang="en" dirty="0"/>
          </a:p>
        </p:txBody>
      </p:sp>
    </p:spTree>
    <p:extLst>
      <p:ext uri="{BB962C8B-B14F-4D97-AF65-F5344CB8AC3E}">
        <p14:creationId xmlns:p14="http://schemas.microsoft.com/office/powerpoint/2010/main" val="2209063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9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hard – I do not want to imply otherwise or to make little of the fact that people are suffering.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There are very real impacts to people at a very personal level and to businesses around the globe.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business challenging and, even for businesses that are not adversely impacted, running a business during a pandemic is not easy.</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tech world we are, for the most part, extremely privileged to have jobs that we can do at home or anywhere,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do not have a crystal ball </a:t>
            </a:r>
          </a:p>
          <a:p>
            <a:pPr marL="171450" indent="-171450">
              <a:buFont typeface="Arial" panose="020B0604020202020204" pitchFamily="34" charset="0"/>
              <a:buChar char="•"/>
            </a:pPr>
            <a:r>
              <a:rPr lang="en-US" dirty="0"/>
              <a:t>The world is transforming and we must too</a:t>
            </a:r>
          </a:p>
          <a:p>
            <a:pPr marL="171450" indent="-171450">
              <a:buFont typeface="Arial" panose="020B0604020202020204" pitchFamily="34" charset="0"/>
              <a:buChar char="•"/>
            </a:pPr>
            <a:r>
              <a:rPr lang="en-US" dirty="0"/>
              <a:t>Never has technology been more important – there has for some time been an understanding that the business needs technology but more and more there is a recognition that technology is the business or, at very least, the business and technology are inseparable</a:t>
            </a:r>
          </a:p>
          <a:p>
            <a:pPr marL="171450" indent="-171450">
              <a:buFont typeface="Arial" panose="020B0604020202020204" pitchFamily="34" charset="0"/>
              <a:buChar char="•"/>
            </a:pPr>
            <a:r>
              <a:rPr lang="en-US" dirty="0"/>
              <a:t>Never has operations and execution been more important</a:t>
            </a:r>
          </a:p>
          <a:p>
            <a:pPr marL="171450" indent="-171450">
              <a:buFont typeface="Arial" panose="020B0604020202020204" pitchFamily="34" charset="0"/>
              <a:buChar char="•"/>
            </a:pPr>
            <a:r>
              <a:rPr lang="en-US" dirty="0"/>
              <a:t>Never has the people, process, and technology of DevOps been more crucial to success</a:t>
            </a:r>
          </a:p>
          <a:p>
            <a:pPr marL="628650" lvl="1" indent="-171450">
              <a:buFont typeface="Arial" panose="020B0604020202020204" pitchFamily="34" charset="0"/>
              <a:buChar char="•"/>
            </a:pPr>
            <a:r>
              <a:rPr lang="en-US" dirty="0"/>
              <a:t>So look towards the key principals of DevOps and the way they are applied to people, process, and technology and think about how you can progress these in your area</a:t>
            </a:r>
          </a:p>
          <a:p>
            <a:r>
              <a:rPr lang="en-US" dirty="0"/>
              <a:t> </a:t>
            </a:r>
          </a:p>
          <a:p>
            <a:pPr defTabSz="924857">
              <a:defRPr/>
            </a:pPr>
            <a:endParaRPr lang="en-US" dirty="0"/>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25</a:t>
            </a:fld>
            <a:endParaRPr lang="en-US"/>
          </a:p>
        </p:txBody>
      </p:sp>
    </p:spTree>
    <p:extLst>
      <p:ext uri="{BB962C8B-B14F-4D97-AF65-F5344CB8AC3E}">
        <p14:creationId xmlns:p14="http://schemas.microsoft.com/office/powerpoint/2010/main" val="656513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0" marR="0" lvl="0" indent="-17341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this presentation has relayed anything I hope it has relayed that high performing DevOps teams are centered around collaboration</a:t>
            </a:r>
          </a:p>
          <a:p>
            <a:pPr marL="173410" indent="-173410">
              <a:buFont typeface="Arial" panose="020B0604020202020204" pitchFamily="34" charset="0"/>
              <a:buChar char="•"/>
            </a:pPr>
            <a:r>
              <a:rPr lang="en-US" dirty="0"/>
              <a:t>While we may not be physically together we must continue to find ways to collaborate and build community</a:t>
            </a:r>
          </a:p>
          <a:p>
            <a:pPr marL="173410" indent="-173410">
              <a:buFont typeface="Arial" panose="020B0604020202020204" pitchFamily="34" charset="0"/>
              <a:buChar char="•"/>
            </a:pPr>
            <a:r>
              <a:rPr lang="en-US" dirty="0"/>
              <a:t>At Wiley we will not return to office as normal anytime soon in US</a:t>
            </a:r>
          </a:p>
          <a:p>
            <a:pPr marL="173410" indent="-173410">
              <a:buFont typeface="Arial" panose="020B0604020202020204" pitchFamily="34" charset="0"/>
              <a:buChar char="•"/>
            </a:pPr>
            <a:r>
              <a:rPr lang="en-US" dirty="0"/>
              <a:t>Opportunity to re-envision what an office is used for</a:t>
            </a:r>
          </a:p>
          <a:p>
            <a:pPr marL="173410" indent="-173410">
              <a:buFont typeface="Arial" panose="020B0604020202020204" pitchFamily="34" charset="0"/>
              <a:buChar char="•"/>
            </a:pPr>
            <a:r>
              <a:rPr lang="en-US" dirty="0"/>
              <a:t>At Wiley we see productivity on the rise – why would we spend money on </a:t>
            </a:r>
            <a:r>
              <a:rPr lang="en-US" dirty="0" err="1"/>
              <a:t>realestate</a:t>
            </a:r>
            <a:r>
              <a:rPr lang="en-US" dirty="0"/>
              <a:t> in NY when we can spend it building better products for research and education and reduce the cost of bringing education to people around the world</a:t>
            </a:r>
          </a:p>
          <a:p>
            <a:pPr marL="173410" indent="-173410">
              <a:buFont typeface="Arial" panose="020B0604020202020204" pitchFamily="34" charset="0"/>
              <a:buChar char="•"/>
            </a:pPr>
            <a:r>
              <a:rPr lang="en-US" dirty="0"/>
              <a:t>It is possible, just possible, that offices of the future will be meeting places more than sitting places</a:t>
            </a:r>
          </a:p>
          <a:p>
            <a:pPr marL="635839" lvl="1" indent="-173410">
              <a:buFont typeface="Arial" panose="020B0604020202020204" pitchFamily="34" charset="0"/>
              <a:buChar char="•"/>
            </a:pPr>
            <a:r>
              <a:rPr lang="en-US" dirty="0"/>
              <a:t>Why come to the office to sit alone at a desk</a:t>
            </a:r>
          </a:p>
          <a:p>
            <a:pPr marL="635839" lvl="1" indent="-173410">
              <a:buFont typeface="Arial" panose="020B0604020202020204" pitchFamily="34" charset="0"/>
              <a:buChar char="•"/>
            </a:pPr>
            <a:r>
              <a:rPr lang="en-US" dirty="0"/>
              <a:t>Perhaps the office of the future will be a set of conference rooms where you come to collaborate</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26</a:t>
            </a:fld>
            <a:endParaRPr lang="en-US"/>
          </a:p>
        </p:txBody>
      </p:sp>
    </p:spTree>
    <p:extLst>
      <p:ext uri="{BB962C8B-B14F-4D97-AF65-F5344CB8AC3E}">
        <p14:creationId xmlns:p14="http://schemas.microsoft.com/office/powerpoint/2010/main" val="57805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0" indent="-173410" defTabSz="924857">
              <a:buFont typeface="Arial" panose="020B0604020202020204" pitchFamily="34" charset="0"/>
              <a:buChar char="•"/>
              <a:defRPr/>
            </a:pPr>
            <a:r>
              <a:rPr lang="en-US" dirty="0"/>
              <a:t>While responding to crisis is tough there are invariably opportunities - find the opportunity</a:t>
            </a:r>
          </a:p>
          <a:p>
            <a:pPr marL="173410" indent="-173410">
              <a:buFont typeface="Arial" panose="020B0604020202020204" pitchFamily="34" charset="0"/>
              <a:buChar char="•"/>
            </a:pPr>
            <a:r>
              <a:rPr lang="en-US" dirty="0"/>
              <a:t>The hope that we will 'return to normal' may be detrimental to move forward. Stop waiting, embrace constant change.</a:t>
            </a:r>
          </a:p>
          <a:p>
            <a:pPr marL="173410" indent="-173410">
              <a:buFont typeface="Arial" panose="020B0604020202020204" pitchFamily="34" charset="0"/>
              <a:buChar char="•"/>
            </a:pPr>
            <a:r>
              <a:rPr lang="en-US" dirty="0"/>
              <a:t>There is not a “back to normal” there is just the next normal, and the next one after that, and a next one after that. </a:t>
            </a:r>
          </a:p>
          <a:p>
            <a:pPr marL="173410" indent="-173410">
              <a:buFont typeface="Arial" panose="020B0604020202020204" pitchFamily="34" charset="0"/>
              <a:buChar char="•"/>
            </a:pPr>
            <a:r>
              <a:rPr lang="en-US" dirty="0"/>
              <a:t>If you are waiting for a return to normal you may be waiting while you go out of business. </a:t>
            </a:r>
          </a:p>
          <a:p>
            <a:pPr marL="173410" indent="-173410">
              <a:buFont typeface="Arial" panose="020B0604020202020204" pitchFamily="34" charset="0"/>
              <a:buChar char="•"/>
            </a:pPr>
            <a:r>
              <a:rPr lang="en-US" dirty="0"/>
              <a:t>Continue to drive forward, continue to innovate, continue to transform. Because, while we may never get back to normal, there is tremendous opportunity in the next change, and it is up to you to take advantage of it. </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27</a:t>
            </a:fld>
            <a:endParaRPr lang="en-US"/>
          </a:p>
        </p:txBody>
      </p:sp>
    </p:spTree>
    <p:extLst>
      <p:ext uri="{BB962C8B-B14F-4D97-AF65-F5344CB8AC3E}">
        <p14:creationId xmlns:p14="http://schemas.microsoft.com/office/powerpoint/2010/main" val="3576061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Join Wiley team: wiley.com/careers</a:t>
            </a:r>
          </a:p>
          <a:p>
            <a:pPr marL="171450" indent="-171450">
              <a:buFont typeface="Arial" panose="020B0604020202020204" pitchFamily="34" charset="0"/>
              <a:buChar char="•"/>
            </a:pPr>
            <a:r>
              <a:rPr lang="en-US" dirty="0"/>
              <a:t>Connect with me on LinkedIn: in/</a:t>
            </a:r>
            <a:r>
              <a:rPr lang="en-US" dirty="0" err="1"/>
              <a:t>SeanDMack</a:t>
            </a:r>
            <a:endParaRPr lang="en-US" dirty="0"/>
          </a:p>
          <a:p>
            <a:pPr marL="171450" indent="-171450">
              <a:buFont typeface="Arial" panose="020B0604020202020204" pitchFamily="34" charset="0"/>
              <a:buChar char="•"/>
            </a:pPr>
            <a:r>
              <a:rPr lang="en-US" dirty="0"/>
              <a:t>Continue the discussion on Twitter @</a:t>
            </a:r>
            <a:r>
              <a:rPr lang="en-US" dirty="0" err="1"/>
              <a:t>SeanDMackNYC</a:t>
            </a:r>
            <a:endParaRPr lang="en-US" dirty="0"/>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28</a:t>
            </a:fld>
            <a:endParaRPr lang="en-US"/>
          </a:p>
        </p:txBody>
      </p:sp>
    </p:spTree>
    <p:extLst>
      <p:ext uri="{BB962C8B-B14F-4D97-AF65-F5344CB8AC3E}">
        <p14:creationId xmlns:p14="http://schemas.microsoft.com/office/powerpoint/2010/main" val="711425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29</a:t>
            </a:fld>
            <a:endParaRPr lang="en-US"/>
          </a:p>
        </p:txBody>
      </p:sp>
    </p:spTree>
    <p:extLst>
      <p:ext uri="{BB962C8B-B14F-4D97-AF65-F5344CB8AC3E}">
        <p14:creationId xmlns:p14="http://schemas.microsoft.com/office/powerpoint/2010/main" val="401651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started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31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200">
                <a:solidFill>
                  <a:schemeClr val="dk1"/>
                </a:solidFill>
              </a:rPr>
              <a:t>https://devops.com/surprise-broad-agreement-on-the-definition-of-devops/</a:t>
            </a:r>
            <a:endParaRPr sz="1200">
              <a:solidFill>
                <a:schemeClr val="dk1"/>
              </a:solidFill>
            </a:endParaRPr>
          </a:p>
          <a:p>
            <a:pPr marL="0" lvl="0" indent="0" algn="ctr" rtl="0">
              <a:lnSpc>
                <a:spcPct val="100000"/>
              </a:lnSpc>
              <a:spcBef>
                <a:spcPts val="0"/>
              </a:spcBef>
              <a:spcAft>
                <a:spcPts val="0"/>
              </a:spcAft>
              <a:buSzPts val="1400"/>
              <a:buNone/>
            </a:pPr>
            <a:r>
              <a:rPr lang="en" sz="1200" dirty="0">
                <a:solidFill>
                  <a:schemeClr val="dk1"/>
                </a:solidFill>
              </a:rPr>
              <a:t>“No, no it really should be </a:t>
            </a:r>
            <a:r>
              <a:rPr lang="en" sz="1200" dirty="0" err="1">
                <a:solidFill>
                  <a:schemeClr val="dk1"/>
                </a:solidFill>
              </a:rPr>
              <a:t>Dev_____Ops</a:t>
            </a:r>
            <a:r>
              <a:rPr lang="en" sz="1200" dirty="0">
                <a:solidFill>
                  <a:schemeClr val="dk1"/>
                </a:solidFill>
              </a:rPr>
              <a:t>” where the blank is filled in by their own specialty. Examples: </a:t>
            </a:r>
            <a:r>
              <a:rPr lang="en" sz="1200" dirty="0" err="1">
                <a:solidFill>
                  <a:schemeClr val="dk1"/>
                </a:solidFill>
              </a:rPr>
              <a:t>DevQAOps</a:t>
            </a:r>
            <a:r>
              <a:rPr lang="en" sz="1200" dirty="0">
                <a:solidFill>
                  <a:schemeClr val="dk1"/>
                </a:solidFill>
              </a:rPr>
              <a:t>, </a:t>
            </a:r>
            <a:r>
              <a:rPr lang="en" sz="1200" dirty="0" err="1">
                <a:solidFill>
                  <a:schemeClr val="dk1"/>
                </a:solidFill>
              </a:rPr>
              <a:t>DevOpsSec</a:t>
            </a:r>
            <a:r>
              <a:rPr lang="en" sz="1200" dirty="0">
                <a:solidFill>
                  <a:schemeClr val="dk1"/>
                </a:solidFill>
              </a:rPr>
              <a:t>, </a:t>
            </a:r>
            <a:r>
              <a:rPr lang="en" sz="1200" dirty="0" err="1">
                <a:solidFill>
                  <a:schemeClr val="dk1"/>
                </a:solidFill>
              </a:rPr>
              <a:t>DevSecOps</a:t>
            </a:r>
            <a:r>
              <a:rPr lang="en" sz="1200" dirty="0">
                <a:solidFill>
                  <a:schemeClr val="dk1"/>
                </a:solidFill>
              </a:rPr>
              <a:t>, </a:t>
            </a:r>
            <a:r>
              <a:rPr lang="en" sz="1200" dirty="0" err="1">
                <a:solidFill>
                  <a:schemeClr val="dk1"/>
                </a:solidFill>
              </a:rPr>
              <a:t>BizDevOps</a:t>
            </a:r>
            <a:r>
              <a:rPr lang="en" sz="1200" dirty="0">
                <a:solidFill>
                  <a:schemeClr val="dk1"/>
                </a:solidFill>
              </a:rPr>
              <a:t> and of course </a:t>
            </a:r>
            <a:endParaRPr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dirty="0"/>
              <a:t>DevOps as an anti-pattern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b="1" dirty="0"/>
              <a:t>The First Way</a:t>
            </a:r>
            <a:r>
              <a:rPr lang="en" dirty="0"/>
              <a:t> emphasizes the performance of the entire system, as opposed to the performance of a specific silo of work or department — this as can be as large a division (e.g., Development or IT Operations) or as small as an individual contributor (e.g., a developer, system administrator).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 dirty="0"/>
              <a:t>Andon chords</a:t>
            </a:r>
            <a:endParaRPr/>
          </a:p>
          <a:p>
            <a:pPr marL="457200" lvl="0" indent="-317500" algn="l" rtl="0">
              <a:lnSpc>
                <a:spcPct val="100000"/>
              </a:lnSpc>
              <a:spcBef>
                <a:spcPts val="0"/>
              </a:spcBef>
              <a:spcAft>
                <a:spcPts val="0"/>
              </a:spcAft>
              <a:buSzPts val="1400"/>
              <a:buChar char="●"/>
            </a:pPr>
            <a:r>
              <a:rPr lang="en" dirty="0"/>
              <a:t>Shared goals</a:t>
            </a:r>
            <a:endParaRPr/>
          </a:p>
          <a:p>
            <a:pPr marL="457200" lvl="0" indent="-317500" algn="l" rtl="0">
              <a:lnSpc>
                <a:spcPct val="100000"/>
              </a:lnSpc>
              <a:spcBef>
                <a:spcPts val="0"/>
              </a:spcBef>
              <a:spcAft>
                <a:spcPts val="0"/>
              </a:spcAft>
              <a:buSzPts val="1400"/>
              <a:buChar char="●"/>
            </a:pPr>
            <a:r>
              <a:rPr lang="en" dirty="0"/>
              <a:t>Value stream analysis</a:t>
            </a:r>
            <a:endParaRPr/>
          </a:p>
          <a:p>
            <a:pPr marL="457200" lvl="0" indent="-317500" algn="l" rtl="0">
              <a:lnSpc>
                <a:spcPct val="100000"/>
              </a:lnSpc>
              <a:spcBef>
                <a:spcPts val="0"/>
              </a:spcBef>
              <a:spcAft>
                <a:spcPts val="0"/>
              </a:spcAft>
              <a:buSzPts val="1400"/>
              <a:buChar char="●"/>
            </a:pPr>
            <a:r>
              <a:rPr lang="en" dirty="0"/>
              <a:t>Cycle time - time to value</a:t>
            </a:r>
            <a:endParaRPr/>
          </a:p>
          <a:p>
            <a:pPr marL="457200" lvl="0" indent="-317500" algn="l" rtl="0">
              <a:lnSpc>
                <a:spcPct val="100000"/>
              </a:lnSpc>
              <a:spcBef>
                <a:spcPts val="0"/>
              </a:spcBef>
              <a:spcAft>
                <a:spcPts val="0"/>
              </a:spcAft>
              <a:buSzPts val="1400"/>
              <a:buChar char="●"/>
            </a:pPr>
            <a:r>
              <a:rPr lang="en" dirty="0"/>
              <a:t>Automated test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b="1" dirty="0"/>
              <a:t>The Second Way</a:t>
            </a:r>
            <a:r>
              <a:rPr lang="en" dirty="0"/>
              <a:t> is about creating the right to left feedback loops. The goal of almost any process improvement initiative is to shorten and amplify feedback loops so necessary corrections can be continually made.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outcomes of the Second Way include understanding and responding to all customers, internal and external, shortening and amplifying all feedback loops, and embedding knowledge where we need it.</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 dirty="0"/>
              <a:t>A/B testing</a:t>
            </a:r>
            <a:endParaRPr/>
          </a:p>
          <a:p>
            <a:pPr marL="457200" lvl="0" indent="-317500" algn="l" rtl="0">
              <a:lnSpc>
                <a:spcPct val="100000"/>
              </a:lnSpc>
              <a:spcBef>
                <a:spcPts val="0"/>
              </a:spcBef>
              <a:spcAft>
                <a:spcPts val="0"/>
              </a:spcAft>
              <a:buSzPts val="1400"/>
              <a:buChar char="●"/>
            </a:pPr>
            <a:r>
              <a:rPr lang="en" dirty="0"/>
              <a:t>Feature flags</a:t>
            </a:r>
            <a:endParaRPr/>
          </a:p>
          <a:p>
            <a:pPr marL="457200" lvl="0" indent="-317500" algn="l" rtl="0">
              <a:lnSpc>
                <a:spcPct val="100000"/>
              </a:lnSpc>
              <a:spcBef>
                <a:spcPts val="0"/>
              </a:spcBef>
              <a:spcAft>
                <a:spcPts val="0"/>
              </a:spcAft>
              <a:buSzPts val="1400"/>
              <a:buChar char="●"/>
            </a:pPr>
            <a:r>
              <a:rPr lang="en" dirty="0"/>
              <a:t>Swarming issues</a:t>
            </a:r>
            <a:endParaRPr/>
          </a:p>
          <a:p>
            <a:pPr marL="457200" lvl="0" indent="-317500" algn="l" rtl="0">
              <a:lnSpc>
                <a:spcPct val="100000"/>
              </a:lnSpc>
              <a:spcBef>
                <a:spcPts val="0"/>
              </a:spcBef>
              <a:spcAft>
                <a:spcPts val="0"/>
              </a:spcAft>
              <a:buSzPts val="1400"/>
              <a:buChar char="●"/>
            </a:pPr>
            <a:r>
              <a:rPr lang="en" dirty="0"/>
              <a:t>Customer contacts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b="1" dirty="0"/>
              <a:t>The Third Way</a:t>
            </a:r>
            <a:r>
              <a:rPr lang="en" dirty="0"/>
              <a:t> is about creating a culture that fosters two things: continual experimentation, taking risks and learning from failure; and understanding that repetition and practice is the prerequisite to mastery.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outcomes of the Third Way include allocating time for the improvement of daily work, creating rituals that reward the team for taking risks, and introducing faults into the system to increase resilience.</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 dirty="0"/>
              <a:t>Chaos engineering</a:t>
            </a:r>
            <a:endParaRPr/>
          </a:p>
          <a:p>
            <a:pPr marL="457200" lvl="0" indent="-317500" algn="l" rtl="0">
              <a:lnSpc>
                <a:spcPct val="100000"/>
              </a:lnSpc>
              <a:spcBef>
                <a:spcPts val="0"/>
              </a:spcBef>
              <a:spcAft>
                <a:spcPts val="0"/>
              </a:spcAft>
              <a:buSzPts val="1400"/>
              <a:buChar char="●"/>
            </a:pPr>
            <a:r>
              <a:rPr lang="en" dirty="0"/>
              <a:t>Not just fault tolerant - but fault appreciative :)</a:t>
            </a:r>
            <a:endParaRPr/>
          </a:p>
          <a:p>
            <a:pPr marL="457200" lvl="0" indent="-317500" algn="l" rtl="0">
              <a:lnSpc>
                <a:spcPct val="100000"/>
              </a:lnSpc>
              <a:spcBef>
                <a:spcPts val="0"/>
              </a:spcBef>
              <a:spcAft>
                <a:spcPts val="0"/>
              </a:spcAft>
              <a:buSzPts val="1400"/>
              <a:buChar char="●"/>
            </a:pPr>
            <a:r>
              <a:rPr lang="en" dirty="0"/>
              <a:t>20% time</a:t>
            </a:r>
            <a:endParaRPr/>
          </a:p>
          <a:p>
            <a:pPr marL="457200" lvl="0" indent="-317500" algn="l" rtl="0">
              <a:lnSpc>
                <a:spcPct val="100000"/>
              </a:lnSpc>
              <a:spcBef>
                <a:spcPts val="0"/>
              </a:spcBef>
              <a:spcAft>
                <a:spcPts val="0"/>
              </a:spcAft>
              <a:buSzPts val="1400"/>
              <a:buChar char="●"/>
            </a:pPr>
            <a:r>
              <a:rPr lang="en" dirty="0"/>
              <a:t>Hackathons</a:t>
            </a:r>
            <a:endParaRPr/>
          </a:p>
          <a:p>
            <a:pPr marL="457200" lvl="0" indent="-317500" algn="l" rtl="0">
              <a:lnSpc>
                <a:spcPct val="100000"/>
              </a:lnSpc>
              <a:spcBef>
                <a:spcPts val="0"/>
              </a:spcBef>
              <a:spcAft>
                <a:spcPts val="0"/>
              </a:spcAft>
              <a:buSzPts val="1400"/>
              <a:buChar char="●"/>
            </a:pPr>
            <a:r>
              <a:rPr lang="en" dirty="0"/>
              <a:t>Blameless culture/blameless postmortems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b="1" dirty="0"/>
              <a:t>From DevOps Institute</a:t>
            </a:r>
            <a:endParaRPr b="1"/>
          </a:p>
          <a:p>
            <a:pPr marL="0" lvl="0" indent="0" algn="l" rtl="0">
              <a:lnSpc>
                <a:spcPct val="100000"/>
              </a:lnSpc>
              <a:spcBef>
                <a:spcPts val="0"/>
              </a:spcBef>
              <a:spcAft>
                <a:spcPts val="0"/>
              </a:spcAft>
              <a:buSzPts val="1400"/>
              <a:buNone/>
            </a:pPr>
            <a:r>
              <a:rPr lang="en" dirty="0"/>
              <a:t>The First Way – Flow</a:t>
            </a:r>
            <a:endParaRPr/>
          </a:p>
          <a:p>
            <a:pPr marL="0" lvl="0" indent="0" algn="l" rtl="0">
              <a:lnSpc>
                <a:spcPct val="100000"/>
              </a:lnSpc>
              <a:spcBef>
                <a:spcPts val="0"/>
              </a:spcBef>
              <a:spcAft>
                <a:spcPts val="0"/>
              </a:spcAft>
              <a:buSzPts val="1400"/>
              <a:buNone/>
            </a:pPr>
            <a:r>
              <a:rPr lang="en" dirty="0"/>
              <a:t>• Practices include (but are not limited to):</a:t>
            </a:r>
            <a:endParaRPr/>
          </a:p>
          <a:p>
            <a:pPr marL="0" lvl="0" indent="0" algn="l" rtl="0">
              <a:lnSpc>
                <a:spcPct val="100000"/>
              </a:lnSpc>
              <a:spcBef>
                <a:spcPts val="0"/>
              </a:spcBef>
              <a:spcAft>
                <a:spcPts val="0"/>
              </a:spcAft>
              <a:buSzPts val="1400"/>
              <a:buNone/>
            </a:pPr>
            <a:r>
              <a:rPr lang="en" dirty="0"/>
              <a:t>• Continuous integration – a development practice that requires developers to integrate code into a shared repository on a daily basis</a:t>
            </a:r>
            <a:endParaRPr/>
          </a:p>
          <a:p>
            <a:pPr marL="0" lvl="0" indent="0" algn="l" rtl="0">
              <a:lnSpc>
                <a:spcPct val="100000"/>
              </a:lnSpc>
              <a:spcBef>
                <a:spcPts val="0"/>
              </a:spcBef>
              <a:spcAft>
                <a:spcPts val="0"/>
              </a:spcAft>
              <a:buSzPts val="1400"/>
              <a:buNone/>
            </a:pPr>
            <a:r>
              <a:rPr lang="en" dirty="0"/>
              <a:t>• Continuous delivery – a methodology that focuses on making sure software is always in a releasable state throughout its lifecycle</a:t>
            </a:r>
            <a:endParaRPr/>
          </a:p>
          <a:p>
            <a:pPr marL="0" lvl="0" indent="0" algn="l" rtl="0">
              <a:lnSpc>
                <a:spcPct val="100000"/>
              </a:lnSpc>
              <a:spcBef>
                <a:spcPts val="0"/>
              </a:spcBef>
              <a:spcAft>
                <a:spcPts val="0"/>
              </a:spcAft>
              <a:buSzPts val="1400"/>
              <a:buNone/>
            </a:pPr>
            <a:r>
              <a:rPr lang="en" dirty="0"/>
              <a:t>• Continuous deployment – a set of practices that enable every change that passes automated tests to be automatically deployed to production © DevOps Institute unless otherwise stated</a:t>
            </a:r>
            <a:endParaRPr/>
          </a:p>
          <a:p>
            <a:pPr marL="0" lvl="0" indent="0" algn="l" rtl="0">
              <a:lnSpc>
                <a:spcPct val="100000"/>
              </a:lnSpc>
              <a:spcBef>
                <a:spcPts val="0"/>
              </a:spcBef>
              <a:spcAft>
                <a:spcPts val="0"/>
              </a:spcAft>
              <a:buSzPts val="1400"/>
              <a:buNone/>
            </a:pPr>
            <a:r>
              <a:rPr lang="en" dirty="0"/>
              <a:t>Copyrighted Materials. </a:t>
            </a:r>
            <a:endParaRPr/>
          </a:p>
          <a:p>
            <a:pPr marL="0" lvl="0" indent="0" algn="l" rtl="0">
              <a:lnSpc>
                <a:spcPct val="100000"/>
              </a:lnSpc>
              <a:spcBef>
                <a:spcPts val="0"/>
              </a:spcBef>
              <a:spcAft>
                <a:spcPts val="0"/>
              </a:spcAft>
              <a:buSzPts val="1400"/>
              <a:buNone/>
            </a:pPr>
            <a:r>
              <a:rPr lang="en" dirty="0"/>
              <a:t>• Value stream mapping – a lean tool that depicts the flow of information, materials and work across functional silos with an emphasis on quantifying waste, including time and quality</a:t>
            </a:r>
            <a:endParaRPr/>
          </a:p>
          <a:p>
            <a:pPr marL="0" lvl="0" indent="0" algn="l" rtl="0">
              <a:lnSpc>
                <a:spcPct val="100000"/>
              </a:lnSpc>
              <a:spcBef>
                <a:spcPts val="0"/>
              </a:spcBef>
              <a:spcAft>
                <a:spcPts val="0"/>
              </a:spcAft>
              <a:buSzPts val="1400"/>
              <a:buNone/>
            </a:pPr>
            <a:r>
              <a:rPr lang="en" dirty="0"/>
              <a:t>• Kanban – a method of work that pulls the flow of work through a process at a manageable pace</a:t>
            </a:r>
            <a:endParaRPr/>
          </a:p>
          <a:p>
            <a:pPr marL="0" lvl="0" indent="0" algn="l" rtl="0">
              <a:lnSpc>
                <a:spcPct val="100000"/>
              </a:lnSpc>
              <a:spcBef>
                <a:spcPts val="0"/>
              </a:spcBef>
              <a:spcAft>
                <a:spcPts val="0"/>
              </a:spcAft>
              <a:buSzPts val="1400"/>
              <a:buNone/>
            </a:pPr>
            <a:r>
              <a:rPr lang="en" dirty="0"/>
              <a:t>• Theory of constraints – a methodology for identifying the most important limiting factor (i.e., constraint) that stands in the way of achieving a goal and then systematically improving that constraint until it is no longer the limiting factor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Second Way – Feedback</a:t>
            </a:r>
            <a:endParaRPr/>
          </a:p>
          <a:p>
            <a:pPr marL="0" lvl="0" indent="0" algn="l" rtl="0">
              <a:lnSpc>
                <a:spcPct val="100000"/>
              </a:lnSpc>
              <a:spcBef>
                <a:spcPts val="0"/>
              </a:spcBef>
              <a:spcAft>
                <a:spcPts val="0"/>
              </a:spcAft>
              <a:buSzPts val="1400"/>
              <a:buNone/>
            </a:pPr>
            <a:r>
              <a:rPr lang="en" dirty="0"/>
              <a:t>Practices include (but are not limited to):</a:t>
            </a:r>
            <a:endParaRPr/>
          </a:p>
          <a:p>
            <a:pPr marL="0" lvl="0" indent="0" algn="l" rtl="0">
              <a:lnSpc>
                <a:spcPct val="100000"/>
              </a:lnSpc>
              <a:spcBef>
                <a:spcPts val="0"/>
              </a:spcBef>
              <a:spcAft>
                <a:spcPts val="0"/>
              </a:spcAft>
              <a:buSzPts val="1400"/>
              <a:buNone/>
            </a:pPr>
            <a:r>
              <a:rPr lang="en" dirty="0"/>
              <a:t>• Automated testing</a:t>
            </a:r>
            <a:endParaRPr/>
          </a:p>
          <a:p>
            <a:pPr marL="0" lvl="0" indent="0" algn="l" rtl="0">
              <a:lnSpc>
                <a:spcPct val="100000"/>
              </a:lnSpc>
              <a:spcBef>
                <a:spcPts val="0"/>
              </a:spcBef>
              <a:spcAft>
                <a:spcPts val="0"/>
              </a:spcAft>
              <a:buSzPts val="1400"/>
              <a:buNone/>
            </a:pPr>
            <a:r>
              <a:rPr lang="en" dirty="0"/>
              <a:t>• Peer review of production changes</a:t>
            </a:r>
            <a:endParaRPr/>
          </a:p>
          <a:p>
            <a:pPr marL="0" lvl="0" indent="0" algn="l" rtl="0">
              <a:lnSpc>
                <a:spcPct val="100000"/>
              </a:lnSpc>
              <a:spcBef>
                <a:spcPts val="0"/>
              </a:spcBef>
              <a:spcAft>
                <a:spcPts val="0"/>
              </a:spcAft>
              <a:buSzPts val="1400"/>
              <a:buNone/>
            </a:pPr>
            <a:r>
              <a:rPr lang="en" dirty="0"/>
              <a:t>• Monitoring/Event Management data</a:t>
            </a:r>
            <a:endParaRPr/>
          </a:p>
          <a:p>
            <a:pPr marL="0" lvl="0" indent="0" algn="l" rtl="0">
              <a:lnSpc>
                <a:spcPct val="100000"/>
              </a:lnSpc>
              <a:spcBef>
                <a:spcPts val="0"/>
              </a:spcBef>
              <a:spcAft>
                <a:spcPts val="0"/>
              </a:spcAft>
              <a:buSzPts val="1400"/>
              <a:buNone/>
            </a:pPr>
            <a:r>
              <a:rPr lang="en" dirty="0"/>
              <a:t>• Dashboards</a:t>
            </a:r>
            <a:endParaRPr/>
          </a:p>
          <a:p>
            <a:pPr marL="0" lvl="0" indent="0" algn="l" rtl="0">
              <a:lnSpc>
                <a:spcPct val="100000"/>
              </a:lnSpc>
              <a:spcBef>
                <a:spcPts val="0"/>
              </a:spcBef>
              <a:spcAft>
                <a:spcPts val="0"/>
              </a:spcAft>
              <a:buSzPts val="1400"/>
              <a:buNone/>
            </a:pPr>
            <a:r>
              <a:rPr lang="en" dirty="0"/>
              <a:t>• Production logs</a:t>
            </a:r>
            <a:endParaRPr/>
          </a:p>
          <a:p>
            <a:pPr marL="0" lvl="0" indent="0" algn="l" rtl="0">
              <a:lnSpc>
                <a:spcPct val="100000"/>
              </a:lnSpc>
              <a:spcBef>
                <a:spcPts val="0"/>
              </a:spcBef>
              <a:spcAft>
                <a:spcPts val="0"/>
              </a:spcAft>
              <a:buSzPts val="1400"/>
              <a:buNone/>
            </a:pPr>
            <a:r>
              <a:rPr lang="en" dirty="0"/>
              <a:t>• Process measurements</a:t>
            </a:r>
            <a:endParaRPr/>
          </a:p>
          <a:p>
            <a:pPr marL="0" lvl="0" indent="0" algn="l" rtl="0">
              <a:lnSpc>
                <a:spcPct val="100000"/>
              </a:lnSpc>
              <a:spcBef>
                <a:spcPts val="0"/>
              </a:spcBef>
              <a:spcAft>
                <a:spcPts val="0"/>
              </a:spcAft>
              <a:buSzPts val="1400"/>
              <a:buNone/>
            </a:pPr>
            <a:r>
              <a:rPr lang="en" dirty="0"/>
              <a:t>• Post-mortems</a:t>
            </a:r>
            <a:endParaRPr/>
          </a:p>
          <a:p>
            <a:pPr marL="0" lvl="0" indent="0" algn="l" rtl="0">
              <a:lnSpc>
                <a:spcPct val="100000"/>
              </a:lnSpc>
              <a:spcBef>
                <a:spcPts val="0"/>
              </a:spcBef>
              <a:spcAft>
                <a:spcPts val="0"/>
              </a:spcAft>
              <a:buSzPts val="1400"/>
              <a:buNone/>
            </a:pPr>
            <a:r>
              <a:rPr lang="en" dirty="0"/>
              <a:t>• Shared on-call rotation</a:t>
            </a:r>
            <a:endParaRPr/>
          </a:p>
          <a:p>
            <a:pPr marL="0" lvl="0" indent="0" algn="l" rtl="0">
              <a:lnSpc>
                <a:spcPct val="100000"/>
              </a:lnSpc>
              <a:spcBef>
                <a:spcPts val="0"/>
              </a:spcBef>
              <a:spcAft>
                <a:spcPts val="0"/>
              </a:spcAft>
              <a:buSzPts val="1400"/>
              <a:buNone/>
            </a:pPr>
            <a:r>
              <a:rPr lang="en" dirty="0"/>
              <a:t>• Change, Incident, Problem and Knowledge Management data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dirty="0"/>
              <a:t>The Third Way – Continuous experimentation and learning</a:t>
            </a:r>
            <a:endParaRPr/>
          </a:p>
          <a:p>
            <a:pPr marL="0" lvl="0" indent="0" algn="l" rtl="0">
              <a:lnSpc>
                <a:spcPct val="100000"/>
              </a:lnSpc>
              <a:spcBef>
                <a:spcPts val="0"/>
              </a:spcBef>
              <a:spcAft>
                <a:spcPts val="0"/>
              </a:spcAft>
              <a:buSzPts val="1400"/>
              <a:buNone/>
            </a:pPr>
            <a:r>
              <a:rPr lang="en" dirty="0"/>
              <a:t>Practices include (but are not limited to):</a:t>
            </a:r>
            <a:endParaRPr/>
          </a:p>
          <a:p>
            <a:pPr marL="0" lvl="0" indent="0" algn="l" rtl="0">
              <a:lnSpc>
                <a:spcPct val="100000"/>
              </a:lnSpc>
              <a:spcBef>
                <a:spcPts val="0"/>
              </a:spcBef>
              <a:spcAft>
                <a:spcPts val="0"/>
              </a:spcAft>
              <a:buSzPts val="1400"/>
              <a:buNone/>
            </a:pPr>
            <a:r>
              <a:rPr lang="en" dirty="0"/>
              <a:t>• Experimentation and learning</a:t>
            </a:r>
            <a:endParaRPr/>
          </a:p>
          <a:p>
            <a:pPr marL="0" lvl="0" indent="0" algn="l" rtl="0">
              <a:lnSpc>
                <a:spcPct val="100000"/>
              </a:lnSpc>
              <a:spcBef>
                <a:spcPts val="0"/>
              </a:spcBef>
              <a:spcAft>
                <a:spcPts val="0"/>
              </a:spcAft>
              <a:buSzPts val="1400"/>
              <a:buNone/>
            </a:pPr>
            <a:r>
              <a:rPr lang="en" dirty="0"/>
              <a:t>• The Deming Cycle</a:t>
            </a:r>
            <a:endParaRPr/>
          </a:p>
          <a:p>
            <a:pPr marL="0" lvl="0" indent="0" algn="l" rtl="0">
              <a:lnSpc>
                <a:spcPct val="100000"/>
              </a:lnSpc>
              <a:spcBef>
                <a:spcPts val="0"/>
              </a:spcBef>
              <a:spcAft>
                <a:spcPts val="0"/>
              </a:spcAft>
              <a:buSzPts val="1400"/>
              <a:buNone/>
            </a:pPr>
            <a:r>
              <a:rPr lang="en" dirty="0"/>
              <a:t>• The Improvement Kata</a:t>
            </a:r>
            <a:endParaRPr/>
          </a:p>
          <a:p>
            <a:pPr marL="0" lvl="0" indent="0" algn="l" rtl="0">
              <a:lnSpc>
                <a:spcPct val="100000"/>
              </a:lnSpc>
              <a:spcBef>
                <a:spcPts val="0"/>
              </a:spcBef>
              <a:spcAft>
                <a:spcPts val="0"/>
              </a:spcAft>
              <a:buSzPts val="1400"/>
              <a:buNone/>
            </a:pPr>
            <a:r>
              <a:rPr lang="en" dirty="0"/>
              <a:t>• Using failure to improve resiliency (e.g., the ‘Simian Army’ concept first adopted by Netflix)</a:t>
            </a:r>
            <a:endParaRPr/>
          </a:p>
          <a:p>
            <a:pPr marL="0" lvl="0" indent="0" algn="l" rtl="0">
              <a:lnSpc>
                <a:spcPct val="100000"/>
              </a:lnSpc>
              <a:spcBef>
                <a:spcPts val="0"/>
              </a:spcBef>
              <a:spcAft>
                <a:spcPts val="0"/>
              </a:spcAft>
              <a:buSzPts val="1400"/>
              <a:buNone/>
            </a:pPr>
            <a:r>
              <a:rPr lang="en" dirty="0"/>
              <a:t>• ITSM improvement practices</a:t>
            </a:r>
            <a:endParaRPr dirty="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857">
              <a:defRPr/>
            </a:pPr>
            <a:r>
              <a:rPr lang="en-US" dirty="0"/>
              <a:t>Getting done in two weeks projects that have been in the works for two years</a:t>
            </a:r>
          </a:p>
          <a:p>
            <a:pPr defTabSz="924857">
              <a:defRPr/>
            </a:pPr>
            <a:r>
              <a:rPr lang="en-US" dirty="0"/>
              <a:t>Example of remote imaging for new laptops</a:t>
            </a:r>
          </a:p>
          <a:p>
            <a:pPr defTabSz="924857">
              <a:defRPr/>
            </a:pPr>
            <a:r>
              <a:rPr lang="en-US" dirty="0"/>
              <a:t>Change in user behavior – finally calling into the Service Desk</a:t>
            </a:r>
          </a:p>
        </p:txBody>
      </p:sp>
      <p:sp>
        <p:nvSpPr>
          <p:cNvPr id="4" name="Slide Number Placeholder 3"/>
          <p:cNvSpPr>
            <a:spLocks noGrp="1"/>
          </p:cNvSpPr>
          <p:nvPr>
            <p:ph type="sldNum" sz="quarter" idx="5"/>
          </p:nvPr>
        </p:nvSpPr>
        <p:spPr/>
        <p:txBody>
          <a:bodyPr/>
          <a:lstStyle/>
          <a:p>
            <a:fld id="{2A94F707-D0F9-CC4D-BC24-D90835D71F04}" type="slidenum">
              <a:rPr lang="en-US" smtClean="0"/>
              <a:t>37</a:t>
            </a:fld>
            <a:endParaRPr lang="en-US"/>
          </a:p>
        </p:txBody>
      </p:sp>
    </p:spTree>
    <p:extLst>
      <p:ext uri="{BB962C8B-B14F-4D97-AF65-F5344CB8AC3E}">
        <p14:creationId xmlns:p14="http://schemas.microsoft.com/office/powerpoint/2010/main" val="2821578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857">
              <a:defRPr/>
            </a:pPr>
            <a:r>
              <a:rPr lang="en-US" dirty="0"/>
              <a:t>Question: what has impact been to your industry/business and what are your doing to adjust?</a:t>
            </a:r>
          </a:p>
          <a:p>
            <a:endParaRPr lang="en-US" dirty="0"/>
          </a:p>
          <a:p>
            <a:pPr marL="171450" indent="-171450">
              <a:buFont typeface="Arial" panose="020B0604020202020204" pitchFamily="34" charset="0"/>
              <a:buChar char="•"/>
            </a:pPr>
            <a:r>
              <a:rPr lang="en-US" dirty="0"/>
              <a:t>Impact has varied dramatically by industry</a:t>
            </a:r>
          </a:p>
          <a:p>
            <a:pPr marL="171450" indent="-171450">
              <a:buFont typeface="Arial" panose="020B0604020202020204" pitchFamily="34" charset="0"/>
              <a:buChar char="•"/>
            </a:pPr>
            <a:r>
              <a:rPr lang="en-US" dirty="0"/>
              <a:t>Constant reminder that we are in the fortunate position to</a:t>
            </a:r>
          </a:p>
          <a:p>
            <a:pPr marL="628650" lvl="1" indent="-171450">
              <a:buFont typeface="Arial" panose="020B0604020202020204" pitchFamily="34" charset="0"/>
              <a:buChar char="•"/>
            </a:pPr>
            <a:r>
              <a:rPr lang="en-US" dirty="0"/>
              <a:t>A) Be able to do most of what we do from home</a:t>
            </a:r>
          </a:p>
          <a:p>
            <a:pPr marL="628650" lvl="1" indent="-171450">
              <a:buFont typeface="Arial" panose="020B0604020202020204" pitchFamily="34" charset="0"/>
              <a:buChar char="•"/>
            </a:pPr>
            <a:r>
              <a:rPr lang="en-US" dirty="0"/>
              <a:t>B) Most of the markets we are in have a positive impact (notable education and research</a:t>
            </a:r>
          </a:p>
        </p:txBody>
      </p:sp>
      <p:sp>
        <p:nvSpPr>
          <p:cNvPr id="4" name="Slide Number Placeholder 3"/>
          <p:cNvSpPr>
            <a:spLocks noGrp="1"/>
          </p:cNvSpPr>
          <p:nvPr>
            <p:ph type="sldNum" sz="quarter" idx="5"/>
          </p:nvPr>
        </p:nvSpPr>
        <p:spPr/>
        <p:txBody>
          <a:bodyPr/>
          <a:lstStyle/>
          <a:p>
            <a:fld id="{2A94F707-D0F9-CC4D-BC24-D90835D71F04}" type="slidenum">
              <a:rPr lang="en-US" smtClean="0"/>
              <a:t>38</a:t>
            </a:fld>
            <a:endParaRPr lang="en-US"/>
          </a:p>
        </p:txBody>
      </p:sp>
    </p:spTree>
    <p:extLst>
      <p:ext uri="{BB962C8B-B14F-4D97-AF65-F5344CB8AC3E}">
        <p14:creationId xmlns:p14="http://schemas.microsoft.com/office/powerpoint/2010/main" val="1570170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market reaction at the start of the pandemic provides another view into the impact by industry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seen vast variance of impact by market segment with significant negative impact to industries like travel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Very positive impacts to industries like grocery and software that assists in remote working - </a:t>
            </a:r>
            <a:r>
              <a:rPr lang="en-US" sz="1200" kern="1200" dirty="0">
                <a:solidFill>
                  <a:schemeClr val="tx1"/>
                </a:solidFill>
                <a:effectLst/>
                <a:latin typeface="+mn-lt"/>
                <a:ea typeface="+mn-ea"/>
                <a:cs typeface="+mn-cs"/>
              </a:rPr>
              <a:t>Zoom seeing usage increase by 30x growing from 10 million daily meeting participants in December to over 300 million in April. </a:t>
            </a:r>
            <a:r>
              <a:rPr lang="en-US" dirty="0">
                <a:effectLst/>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https://www.theverge.com/2020/4/23/21232401/zoom-300-million-users-growth-coronavirus-pandemic-security-privacy-concerns-response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39</a:t>
            </a:fld>
            <a:endParaRPr lang="en-US"/>
          </a:p>
        </p:txBody>
      </p:sp>
    </p:spTree>
    <p:extLst>
      <p:ext uri="{BB962C8B-B14F-4D97-AF65-F5344CB8AC3E}">
        <p14:creationId xmlns:p14="http://schemas.microsoft.com/office/powerpoint/2010/main" val="823030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 would posit that there is opportunity in this pandemic for almost all industries – even if that opportunity is drive cost efficiency across business</a:t>
            </a:r>
          </a:p>
          <a:p>
            <a:pPr marL="171450" lvl="0" indent="-171450">
              <a:buFont typeface="Arial" panose="020B0604020202020204" pitchFamily="34" charset="0"/>
              <a:buChar char="•"/>
            </a:pPr>
            <a:r>
              <a:rPr lang="en-US" dirty="0"/>
              <a:t>There’s an old adage that you should “Never let a good crisis go to waste.” and that has never been more pertinent than today </a:t>
            </a:r>
          </a:p>
          <a:p>
            <a:pPr marL="171450" marR="0" lvl="0" indent="-171450" algn="l" defTabSz="92485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“Never waste a pandemic.” – </a:t>
            </a:r>
            <a:r>
              <a:rPr lang="en-US" dirty="0" err="1"/>
              <a:t>Chif</a:t>
            </a:r>
            <a:r>
              <a:rPr lang="en-US" dirty="0"/>
              <a:t> </a:t>
            </a:r>
            <a:r>
              <a:rPr lang="en-US" dirty="0" err="1"/>
              <a:t>Umejei</a:t>
            </a:r>
            <a:r>
              <a:rPr lang="en-US" dirty="0"/>
              <a:t>, </a:t>
            </a:r>
            <a:r>
              <a:rPr lang="en-US" sz="1200" b="0" i="0" kern="1200" dirty="0">
                <a:solidFill>
                  <a:schemeClr val="tx1"/>
                </a:solidFill>
                <a:effectLst/>
                <a:latin typeface="+mn-lt"/>
                <a:ea typeface="+mn-ea"/>
                <a:cs typeface="+mn-cs"/>
              </a:rPr>
              <a:t>Vice President Information Technology at New York-Presbyterian Hospital</a:t>
            </a:r>
            <a:endParaRPr lang="en-US" dirty="0"/>
          </a:p>
          <a:p>
            <a:pPr marL="171450" lvl="0" indent="-171450">
              <a:buFont typeface="Arial" panose="020B0604020202020204" pitchFamily="34" charset="0"/>
              <a:buChar char="•"/>
            </a:pPr>
            <a:r>
              <a:rPr lang="en-US" dirty="0"/>
              <a:t>Smashing sacred cows – one every two year, now one every two weeks</a:t>
            </a:r>
          </a:p>
          <a:p>
            <a:pPr marL="171450" lvl="0" indent="-171450">
              <a:buFont typeface="Arial" panose="020B0604020202020204" pitchFamily="34" charset="0"/>
              <a:buChar char="•"/>
            </a:pPr>
            <a:r>
              <a:rPr lang="en-US" sz="1200" b="0" i="0" kern="1200" dirty="0">
                <a:solidFill>
                  <a:schemeClr val="tx1"/>
                </a:solidFill>
                <a:effectLst/>
                <a:latin typeface="+mn-lt"/>
                <a:ea typeface="+mn-ea"/>
                <a:cs typeface="+mn-cs"/>
              </a:rPr>
              <a:t>Driving platform rationalization forward</a:t>
            </a:r>
            <a:endParaRPr lang="en-US" dirty="0"/>
          </a:p>
          <a:p>
            <a:pPr lvl="0"/>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40</a:t>
            </a:fld>
            <a:endParaRPr lang="en-US"/>
          </a:p>
        </p:txBody>
      </p:sp>
    </p:spTree>
    <p:extLst>
      <p:ext uri="{BB962C8B-B14F-4D97-AF65-F5344CB8AC3E}">
        <p14:creationId xmlns:p14="http://schemas.microsoft.com/office/powerpoint/2010/main" val="4261047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While we are physically further apart, we can connect with our co-workers in new ways.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much as social distancing makes connecting more difficult, it has also brought us into each other’s homes.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get to meet our colleague’s families via small cameos when the kid jumps up on their parent’s 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Those who were previously reticent to participate in chat platforms and video conferences are jumping on these platforms in astounding rates. This new-found focus on video and chat collaboration is especially useful for geographically diverse teams where on-site meetings and conversations so often inadvertently exclude remote workers.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forcing us all to work remotely it has truly leveled the playing field and made us all better remote workers. </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41</a:t>
            </a:fld>
            <a:endParaRPr lang="en-US"/>
          </a:p>
        </p:txBody>
      </p:sp>
    </p:spTree>
    <p:extLst>
      <p:ext uri="{BB962C8B-B14F-4D97-AF65-F5344CB8AC3E}">
        <p14:creationId xmlns:p14="http://schemas.microsoft.com/office/powerpoint/2010/main" val="2839487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But the silver-linings are much deeper than reducing commute time and improved use of our collaboration tools.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 an individual level, we have been able to spend more time with family. For me, personally, I can say that for the first time in my career, I have had the opportunity to have dinner with my family almost every night. Between the lack of travel and lack of late nights at the offices, I have been involved in my child’s life in a way I never imagined possible.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On a much broader, global level, we have seen dramatic decreases in CO2 emissions. We have seen improvement in air quality, clean beaches, and environmental noise reduction.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while these decreases may be temporary, it makes it evident that we can make an impact. As much as we all hope this will end, as much as we all hope we will see an economic recovery, and a recovery for the people who are sick and suffering from this virus, there are many lessons and many benefits that I hope that we can take with us as we build a new future. </a:t>
            </a:r>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42</a:t>
            </a:fld>
            <a:endParaRPr lang="en-US"/>
          </a:p>
        </p:txBody>
      </p:sp>
    </p:spTree>
    <p:extLst>
      <p:ext uri="{BB962C8B-B14F-4D97-AF65-F5344CB8AC3E}">
        <p14:creationId xmlns:p14="http://schemas.microsoft.com/office/powerpoint/2010/main" val="402246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410" indent="-173410">
              <a:buFont typeface="Arial" panose="020B0604020202020204" pitchFamily="34" charset="0"/>
              <a:buChar char="•"/>
            </a:pPr>
            <a:r>
              <a:rPr lang="en-US" dirty="0"/>
              <a:t>I don’t want to spend a lot of time on myself or Wiley but did want to introduce myself</a:t>
            </a:r>
          </a:p>
          <a:p>
            <a:pPr marL="173410" indent="-173410">
              <a:buFont typeface="Arial" panose="020B0604020202020204" pitchFamily="34" charset="0"/>
              <a:buChar char="•"/>
            </a:pPr>
            <a:r>
              <a:rPr lang="en-US" dirty="0"/>
              <a:t>CIO and CISO at Wiley</a:t>
            </a:r>
          </a:p>
          <a:p>
            <a:pPr marL="173410" indent="-173410">
              <a:buFont typeface="Arial" panose="020B0604020202020204" pitchFamily="34" charset="0"/>
              <a:buChar char="•"/>
            </a:pPr>
            <a:r>
              <a:rPr lang="en-US" dirty="0"/>
              <a:t>Led global teams across a wide range of companies from large financial companies like Experian to innovative tech companies</a:t>
            </a:r>
          </a:p>
          <a:p>
            <a:pPr marL="173410" indent="-173410">
              <a:buFont typeface="Arial" panose="020B0604020202020204" pitchFamily="34" charset="0"/>
              <a:buChar char="•"/>
            </a:pPr>
            <a:r>
              <a:rPr lang="en-US" dirty="0"/>
              <a:t>Prior to Wiley I ran a global DevOps company that helped other companies drive DevOps transformation</a:t>
            </a:r>
          </a:p>
          <a:p>
            <a:pPr marL="173410" indent="-17341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4</a:t>
            </a:fld>
            <a:endParaRPr lang="en-US"/>
          </a:p>
        </p:txBody>
      </p:sp>
    </p:spTree>
    <p:extLst>
      <p:ext uri="{BB962C8B-B14F-4D97-AF65-F5344CB8AC3E}">
        <p14:creationId xmlns:p14="http://schemas.microsoft.com/office/powerpoint/2010/main" val="2466346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Martial arts studio that started offering classes online</a:t>
            </a:r>
          </a:p>
          <a:p>
            <a:r>
              <a:rPr lang="en-US" dirty="0"/>
              <a:t> * </a:t>
            </a:r>
            <a:r>
              <a:rPr lang="en-US" dirty="0" err="1"/>
              <a:t>Brazilling</a:t>
            </a:r>
            <a:r>
              <a:rPr lang="en-US" dirty="0"/>
              <a:t> Jiu Jitsu Clark Gracie from California - </a:t>
            </a:r>
            <a:r>
              <a:rPr lang="en-US" sz="1200" b="0" i="0" kern="1200" dirty="0">
                <a:solidFill>
                  <a:schemeClr val="tx1"/>
                </a:solidFill>
                <a:effectLst/>
                <a:latin typeface="+mn-lt"/>
                <a:ea typeface="+mn-ea"/>
                <a:cs typeface="+mn-cs"/>
              </a:rPr>
              <a:t> one of the founders of Gracie Jiu-Jitsu,  Pan American black belt champion in the middleweight division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 David Leduc World </a:t>
            </a:r>
            <a:r>
              <a:rPr lang="en-US" sz="1200" b="0" i="0" kern="1200" dirty="0" err="1">
                <a:solidFill>
                  <a:schemeClr val="tx1"/>
                </a:solidFill>
                <a:effectLst/>
                <a:latin typeface="+mn-lt"/>
                <a:ea typeface="+mn-ea"/>
                <a:cs typeface="+mn-cs"/>
              </a:rPr>
              <a:t>Lethwei</a:t>
            </a:r>
            <a:r>
              <a:rPr lang="en-US" sz="1200" b="0" i="0" kern="1200" dirty="0">
                <a:solidFill>
                  <a:schemeClr val="tx1"/>
                </a:solidFill>
                <a:effectLst/>
                <a:latin typeface="+mn-lt"/>
                <a:ea typeface="+mn-ea"/>
                <a:cs typeface="+mn-cs"/>
              </a:rPr>
              <a:t> Champion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 Frank Shamrock - the first UFC Middleweight Championship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Industry steeped in in-person education now embracing remote learning</a:t>
            </a:r>
          </a:p>
          <a:p>
            <a:endParaRPr lang="en-US" dirty="0"/>
          </a:p>
          <a:p>
            <a:endParaRPr lang="en-US" dirty="0"/>
          </a:p>
        </p:txBody>
      </p:sp>
      <p:sp>
        <p:nvSpPr>
          <p:cNvPr id="4" name="Slide Number Placeholder 3"/>
          <p:cNvSpPr>
            <a:spLocks noGrp="1"/>
          </p:cNvSpPr>
          <p:nvPr>
            <p:ph type="sldNum" sz="quarter" idx="5"/>
          </p:nvPr>
        </p:nvSpPr>
        <p:spPr/>
        <p:txBody>
          <a:bodyPr/>
          <a:lstStyle/>
          <a:p>
            <a:fld id="{2A94F707-D0F9-CC4D-BC24-D90835D71F04}" type="slidenum">
              <a:rPr lang="en-US" smtClean="0"/>
              <a:t>43</a:t>
            </a:fld>
            <a:endParaRPr lang="en-US"/>
          </a:p>
        </p:txBody>
      </p:sp>
    </p:spTree>
    <p:extLst>
      <p:ext uri="{BB962C8B-B14F-4D97-AF65-F5344CB8AC3E}">
        <p14:creationId xmlns:p14="http://schemas.microsoft.com/office/powerpoint/2010/main" val="314880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Skype saw a similar boost in usage immediately after shifting to work from home driving global communications to all our resources and offering community building outside of the office</a:t>
            </a:r>
          </a:p>
          <a:p>
            <a:pPr marL="171450" indent="-171450">
              <a:buFont typeface="Arial" panose="020B0604020202020204" pitchFamily="34" charset="0"/>
              <a:buChar char="•"/>
            </a:pPr>
            <a:r>
              <a:rPr lang="en-US" dirty="0"/>
              <a:t>While initial levels subsided we have seen a 30% increase overall and we remain one of the companies with highest performing Yammer networks anywhere</a:t>
            </a:r>
          </a:p>
        </p:txBody>
      </p:sp>
      <p:sp>
        <p:nvSpPr>
          <p:cNvPr id="4" name="Slide Number Placeholder 3"/>
          <p:cNvSpPr>
            <a:spLocks noGrp="1"/>
          </p:cNvSpPr>
          <p:nvPr>
            <p:ph type="sldNum" sz="quarter" idx="5"/>
          </p:nvPr>
        </p:nvSpPr>
        <p:spPr/>
        <p:txBody>
          <a:bodyPr/>
          <a:lstStyle/>
          <a:p>
            <a:fld id="{2A94F707-D0F9-CC4D-BC24-D90835D71F04}" type="slidenum">
              <a:rPr lang="en-US" smtClean="0"/>
              <a:t>44</a:t>
            </a:fld>
            <a:endParaRPr lang="en-US"/>
          </a:p>
        </p:txBody>
      </p:sp>
    </p:spTree>
    <p:extLst>
      <p:ext uri="{BB962C8B-B14F-4D97-AF65-F5344CB8AC3E}">
        <p14:creationId xmlns:p14="http://schemas.microsoft.com/office/powerpoint/2010/main" val="2897969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March 23rd, AWS Frankfurt infrastructure has been facing huge increase of Apache usage and response time was increasing drastically in an erratic way. </a:t>
            </a:r>
          </a:p>
          <a:p>
            <a:r>
              <a:rPr lang="en-US" sz="1200" kern="1200" dirty="0">
                <a:solidFill>
                  <a:schemeClr val="tx1"/>
                </a:solidFill>
                <a:effectLst/>
                <a:latin typeface="+mn-lt"/>
                <a:ea typeface="+mn-ea"/>
                <a:cs typeface="+mn-cs"/>
              </a:rPr>
              <a:t>CloudWatch &amp; Dynatrace were already feeling the storm coming and warning us. </a:t>
            </a:r>
          </a:p>
        </p:txBody>
      </p:sp>
    </p:spTree>
    <p:extLst>
      <p:ext uri="{BB962C8B-B14F-4D97-AF65-F5344CB8AC3E}">
        <p14:creationId xmlns:p14="http://schemas.microsoft.com/office/powerpoint/2010/main" val="3312893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number of web/application servers required to handle the load reached some unusual values.</a:t>
            </a:r>
          </a:p>
        </p:txBody>
      </p:sp>
    </p:spTree>
    <p:extLst>
      <p:ext uri="{BB962C8B-B14F-4D97-AF65-F5344CB8AC3E}">
        <p14:creationId xmlns:p14="http://schemas.microsoft.com/office/powerpoint/2010/main" val="1739479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overall activity in Europe was indeed growing. (number of requests x1000)</a:t>
            </a:r>
          </a:p>
        </p:txBody>
      </p:sp>
    </p:spTree>
    <p:extLst>
      <p:ext uri="{BB962C8B-B14F-4D97-AF65-F5344CB8AC3E}">
        <p14:creationId xmlns:p14="http://schemas.microsoft.com/office/powerpoint/2010/main" val="4198869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We started to dig into Kibana &amp; Dynatrace to understand what was the size of the problem.</a:t>
            </a:r>
          </a:p>
          <a:p>
            <a:r>
              <a:rPr lang="en-US" sz="1200" kern="1200" dirty="0">
                <a:solidFill>
                  <a:schemeClr val="tx1"/>
                </a:solidFill>
                <a:effectLst/>
                <a:latin typeface="+mn-lt"/>
                <a:ea typeface="+mn-ea"/>
                <a:cs typeface="+mn-cs"/>
              </a:rPr>
              <a:t>Obvious initial suspect :  a specific customer platform, generating a lot of traffic but non correlating traffic with the size of detected issues on infrastructure. 30% of the infrastructure read/write HTTP calls were generated by this platform.</a:t>
            </a:r>
          </a:p>
          <a:p>
            <a:r>
              <a:rPr lang="en-US" sz="1200" kern="1200" dirty="0">
                <a:solidFill>
                  <a:schemeClr val="tx1"/>
                </a:solidFill>
                <a:effectLst/>
                <a:latin typeface="+mn-lt"/>
                <a:ea typeface="+mn-ea"/>
                <a:cs typeface="+mn-cs"/>
              </a:rPr>
              <a:t>-&gt; According to the severity of the situation, the "suspect" has been isolated on a dedicated RDS MYSQL8 and dedicated front servers</a:t>
            </a:r>
          </a:p>
          <a:p>
            <a:r>
              <a:rPr lang="en-US" sz="1200" kern="1200" dirty="0">
                <a:solidFill>
                  <a:schemeClr val="tx1"/>
                </a:solidFill>
                <a:effectLst/>
                <a:latin typeface="+mn-lt"/>
                <a:ea typeface="+mn-ea"/>
                <a:cs typeface="+mn-cs"/>
              </a:rPr>
              <a:t>As the situation was not improving, (many errors, heavy load on Apache workers, and still affecting performance of all other platforms on AWS FF), focus shifted to shared service causing this. </a:t>
            </a:r>
          </a:p>
          <a:p>
            <a:r>
              <a:rPr lang="en-US" sz="1200" kern="1200" dirty="0">
                <a:solidFill>
                  <a:schemeClr val="tx1"/>
                </a:solidFill>
                <a:effectLst/>
                <a:latin typeface="+mn-lt"/>
                <a:ea typeface="+mn-ea"/>
                <a:cs typeface="+mn-cs"/>
              </a:rPr>
              <a:t>-&gt; Technical teams, with agreement of the customer, set the Suspect into "maintenance mode"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Focus on a shared service: Redis or any hidden cache? </a:t>
            </a:r>
          </a:p>
          <a:p>
            <a:r>
              <a:rPr lang="en-US" sz="1200" kern="1200" dirty="0">
                <a:solidFill>
                  <a:schemeClr val="tx1"/>
                </a:solidFill>
                <a:effectLst/>
                <a:latin typeface="+mn-lt"/>
                <a:ea typeface="+mn-ea"/>
                <a:cs typeface="+mn-cs"/>
              </a:rPr>
              <a:t>-&gt; Technical teams set up a dedicated Redis server for the Suspect and decided to put it back live. In // of that, AWS support team has been consulted to get advices on cluster configuration adjustments. Those have been successfully implemented.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all this, the rest of the infrastructure was still suffering from abnormal response time peaks. </a:t>
            </a:r>
          </a:p>
          <a:p>
            <a:r>
              <a:rPr lang="en-US" sz="1200" kern="1200" dirty="0">
                <a:solidFill>
                  <a:schemeClr val="tx1"/>
                </a:solidFill>
                <a:effectLst/>
                <a:latin typeface="+mn-lt"/>
                <a:ea typeface="+mn-ea"/>
                <a:cs typeface="+mn-cs"/>
              </a:rPr>
              <a:t>-&gt; Technical teams decided to deliver EFS enhancements that were in our backlog. Also switched to Application Load Balancer (instead of ELB)</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EFS was doing better, peaks are getting spaced in time but they are still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time to work on the application level (while still working on the IT side). </a:t>
            </a:r>
          </a:p>
          <a:p>
            <a:r>
              <a:rPr lang="en-US" sz="1200" kern="1200" dirty="0">
                <a:solidFill>
                  <a:schemeClr val="tx1"/>
                </a:solidFill>
                <a:effectLst/>
                <a:latin typeface="+mn-lt"/>
                <a:ea typeface="+mn-ea"/>
                <a:cs typeface="+mn-cs"/>
              </a:rPr>
              <a:t>As these issues have an impact on our learners, and usage of CKLS platform is continuously increasing (due to Covid-19 work from home situation), a plan has been set up, in agreement with our product team, for the next sprint or so:</a:t>
            </a:r>
          </a:p>
          <a:p>
            <a:pPr lvl="0" fontAlgn="base"/>
            <a:r>
              <a:rPr lang="en-US" sz="1200" kern="1200" dirty="0">
                <a:solidFill>
                  <a:schemeClr val="tx1"/>
                </a:solidFill>
                <a:effectLst/>
                <a:latin typeface="+mn-lt"/>
                <a:ea typeface="+mn-ea"/>
                <a:cs typeface="+mn-cs"/>
              </a:rPr>
              <a:t>Delay the March end of month release delivery, including a package of new features, to not further impact performance and noise the logs or root cause analysis</a:t>
            </a:r>
          </a:p>
          <a:p>
            <a:pPr lvl="0" fontAlgn="base"/>
            <a:r>
              <a:rPr lang="en-US" sz="1200" kern="1200" dirty="0">
                <a:solidFill>
                  <a:schemeClr val="tx1"/>
                </a:solidFill>
                <a:effectLst/>
                <a:latin typeface="+mn-lt"/>
                <a:ea typeface="+mn-ea"/>
                <a:cs typeface="+mn-cs"/>
              </a:rPr>
              <a:t>Assign 2 senior developers to the maintenance team for a sprint, to solve a number of optimizations pending in CKLS backlog</a:t>
            </a:r>
          </a:p>
          <a:p>
            <a:pPr lvl="0" fontAlgn="base"/>
            <a:r>
              <a:rPr lang="en-US" sz="1200" kern="1200" dirty="0">
                <a:solidFill>
                  <a:schemeClr val="tx1"/>
                </a:solidFill>
                <a:effectLst/>
                <a:latin typeface="+mn-lt"/>
                <a:ea typeface="+mn-ea"/>
                <a:cs typeface="+mn-cs"/>
              </a:rPr>
              <a:t>Assign a full Squad (4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1 QE) for 1 sprint to Techno enhancements</a:t>
            </a:r>
          </a:p>
          <a:p>
            <a:pPr lvl="0" fontAlgn="base"/>
            <a:r>
              <a:rPr lang="en-US" sz="1200" kern="1200" dirty="0">
                <a:solidFill>
                  <a:schemeClr val="tx1"/>
                </a:solidFill>
                <a:effectLst/>
                <a:latin typeface="+mn-lt"/>
                <a:ea typeface="+mn-ea"/>
                <a:cs typeface="+mn-cs"/>
              </a:rPr>
              <a:t>Organize a daily delivery of hot fixes to production to be able to observe impact of each modification done</a:t>
            </a:r>
          </a:p>
          <a:p>
            <a:pPr lvl="0" fontAlgn="base"/>
            <a:r>
              <a:rPr lang="en-US" sz="1200" kern="1200" dirty="0">
                <a:solidFill>
                  <a:schemeClr val="tx1"/>
                </a:solidFill>
                <a:effectLst/>
                <a:latin typeface="+mn-lt"/>
                <a:ea typeface="+mn-ea"/>
                <a:cs typeface="+mn-cs"/>
              </a:rPr>
              <a:t>Reschedule the end of month delivery by small packages</a:t>
            </a:r>
          </a:p>
          <a:p>
            <a:pPr lvl="0" fontAlgn="base"/>
            <a:r>
              <a:rPr lang="en-US" sz="1200" kern="1200" dirty="0">
                <a:solidFill>
                  <a:schemeClr val="tx1"/>
                </a:solidFill>
                <a:effectLst/>
                <a:latin typeface="+mn-lt"/>
                <a:ea typeface="+mn-ea"/>
                <a:cs typeface="+mn-cs"/>
              </a:rPr>
              <a:t>Stabilize the production, catch up on delay, get back to normal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Technical teams decided to deliver each day something “ helping the production". In total we have delivered 11 releases in a row with around 15 fixes (stories / incidents) in order to remove millions of "useless calls" on production servers and reduce the load. We also :</a:t>
            </a:r>
          </a:p>
          <a:p>
            <a:r>
              <a:rPr lang="en-US" sz="1200" kern="1200" dirty="0">
                <a:solidFill>
                  <a:schemeClr val="tx1"/>
                </a:solidFill>
                <a:effectLst/>
                <a:latin typeface="+mn-lt"/>
                <a:ea typeface="+mn-ea"/>
                <a:cs typeface="+mn-cs"/>
              </a:rPr>
              <a:t>- Added robustness on the most used end points (according to Dynatrace)</a:t>
            </a:r>
          </a:p>
          <a:p>
            <a:r>
              <a:rPr lang="en-US" sz="1200" kern="1200" dirty="0">
                <a:solidFill>
                  <a:schemeClr val="tx1"/>
                </a:solidFill>
                <a:effectLst/>
                <a:latin typeface="+mn-lt"/>
                <a:ea typeface="+mn-ea"/>
                <a:cs typeface="+mn-cs"/>
              </a:rPr>
              <a:t>- Adjusted any timeouts we could find, lowered Timeout conditions</a:t>
            </a:r>
          </a:p>
          <a:p>
            <a:r>
              <a:rPr lang="en-US" sz="1200" kern="1200" dirty="0">
                <a:solidFill>
                  <a:schemeClr val="tx1"/>
                </a:solidFill>
                <a:effectLst/>
                <a:latin typeface="+mn-lt"/>
                <a:ea typeface="+mn-ea"/>
                <a:cs typeface="+mn-cs"/>
              </a:rPr>
              <a:t>- File system management has been optimized as any other cache mechanisms like </a:t>
            </a:r>
            <a:r>
              <a:rPr lang="en-US" sz="1200" kern="1200" dirty="0" err="1">
                <a:solidFill>
                  <a:schemeClr val="tx1"/>
                </a:solidFill>
                <a:effectLst/>
                <a:latin typeface="+mn-lt"/>
                <a:ea typeface="+mn-ea"/>
                <a:cs typeface="+mn-cs"/>
              </a:rPr>
              <a:t>OpCache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Optimized (do not load) the fill framework in source file, site file)</a:t>
            </a:r>
          </a:p>
          <a:p>
            <a:r>
              <a:rPr lang="en-US" sz="1200" kern="1200" dirty="0">
                <a:solidFill>
                  <a:schemeClr val="tx1"/>
                </a:solidFill>
                <a:effectLst/>
                <a:latin typeface="+mn-lt"/>
                <a:ea typeface="+mn-ea"/>
                <a:cs typeface="+mn-cs"/>
              </a:rPr>
              <a:t>- Switched to random suggestion mode on our Big Data engine to reduce loading on API server</a:t>
            </a:r>
          </a:p>
          <a:p>
            <a:r>
              <a:rPr lang="en-US" sz="1200" kern="1200" dirty="0">
                <a:solidFill>
                  <a:schemeClr val="tx1"/>
                </a:solidFill>
                <a:effectLst/>
                <a:latin typeface="+mn-lt"/>
                <a:ea typeface="+mn-ea"/>
                <a:cs typeface="+mn-cs"/>
              </a:rPr>
              <a:t>- Optimized </a:t>
            </a:r>
            <a:r>
              <a:rPr lang="en-US" sz="1200" kern="1200" dirty="0" err="1">
                <a:solidFill>
                  <a:schemeClr val="tx1"/>
                </a:solidFill>
                <a:effectLst/>
                <a:latin typeface="+mn-lt"/>
                <a:ea typeface="+mn-ea"/>
                <a:cs typeface="+mn-cs"/>
              </a:rPr>
              <a:t>opcache</a:t>
            </a:r>
            <a:r>
              <a:rPr lang="en-US" sz="1200" kern="1200" dirty="0">
                <a:solidFill>
                  <a:schemeClr val="tx1"/>
                </a:solidFill>
                <a:effectLst/>
                <a:latin typeface="+mn-lt"/>
                <a:ea typeface="+mn-ea"/>
                <a:cs typeface="+mn-cs"/>
              </a:rPr>
              <a:t> and included configuration files in memory cache to avoid reading config files from EFS</a:t>
            </a:r>
          </a:p>
          <a:p>
            <a:r>
              <a:rPr lang="en-US" sz="1200" kern="1200" dirty="0">
                <a:solidFill>
                  <a:schemeClr val="tx1"/>
                </a:solidFill>
                <a:effectLst/>
                <a:latin typeface="+mn-lt"/>
                <a:ea typeface="+mn-ea"/>
                <a:cs typeface="+mn-cs"/>
              </a:rPr>
              <a:t>- Removed Mobile application "useless" calls on CKLS code (PHP session, webservice ping)</a:t>
            </a:r>
          </a:p>
          <a:p>
            <a:r>
              <a:rPr lang="en-US" sz="1200" kern="1200" dirty="0">
                <a:solidFill>
                  <a:schemeClr val="tx1"/>
                </a:solidFill>
                <a:effectLst/>
                <a:latin typeface="+mn-lt"/>
                <a:ea typeface="+mn-ea"/>
                <a:cs typeface="+mn-cs"/>
              </a:rPr>
              <a:t>- Upscaled the Redis server and upgraded the Redis engine to latest version.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were doing way better than before but technical teams still think that we are not done yet.</a:t>
            </a:r>
          </a:p>
          <a:p>
            <a:r>
              <a:rPr lang="en-US" sz="1200" kern="1200" dirty="0">
                <a:solidFill>
                  <a:schemeClr val="tx1"/>
                </a:solidFill>
                <a:effectLst/>
                <a:latin typeface="+mn-lt"/>
                <a:ea typeface="+mn-ea"/>
                <a:cs typeface="+mn-cs"/>
              </a:rPr>
              <a:t>IT infrastructure team also worked on MySQL tweaking and decided to modify the </a:t>
            </a:r>
            <a:r>
              <a:rPr lang="en-US" sz="1200" kern="1200" dirty="0" err="1">
                <a:solidFill>
                  <a:schemeClr val="tx1"/>
                </a:solidFill>
                <a:effectLst/>
                <a:latin typeface="+mn-lt"/>
                <a:ea typeface="+mn-ea"/>
                <a:cs typeface="+mn-cs"/>
              </a:rPr>
              <a:t>query_cache_size</a:t>
            </a:r>
            <a:r>
              <a:rPr lang="en-US" sz="1200" kern="1200" dirty="0">
                <a:solidFill>
                  <a:schemeClr val="tx1"/>
                </a:solidFill>
                <a:effectLst/>
                <a:latin typeface="+mn-lt"/>
                <a:ea typeface="+mn-ea"/>
                <a:cs typeface="+mn-cs"/>
              </a:rPr>
              <a:t> parameter now that the response time is under a sec for the past week.</a:t>
            </a:r>
          </a:p>
          <a:p>
            <a:r>
              <a:rPr lang="en-US" sz="1200" kern="1200" dirty="0">
                <a:solidFill>
                  <a:schemeClr val="tx1"/>
                </a:solidFill>
                <a:effectLst/>
                <a:latin typeface="+mn-lt"/>
                <a:ea typeface="+mn-ea"/>
                <a:cs typeface="+mn-cs"/>
              </a:rPr>
              <a:t>This last action seems to settle the overall situation and this sum of improvements had made us able to run EU FF with 6 front servers minimum against 20 minimum the past months. We are closely monitoring all this.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was a huge collaborative work from many teams : IT/DEV/QE/Tech Managers/Support/Product. This will deserve a dedicated celebration according to 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820576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Wiley is primarily known as a publishing company but, now more than ever, we are a tech enabled research and education company.</a:t>
            </a:r>
          </a:p>
          <a:p>
            <a:pPr marL="171450" lvl="0" indent="-171450">
              <a:buFont typeface="Arial" panose="020B0604020202020204" pitchFamily="34" charset="0"/>
              <a:buChar char="•"/>
            </a:pPr>
            <a:r>
              <a:rPr lang="en-US" dirty="0"/>
              <a:t>Wiley’s success has long been defined by our ability to listen to the world and to adapt in response. Today, we are faced with global crises – the pandemic and a divided country battling with social injustice and inequality. Against this backdrop, what Wiley does – research and education – is more important than ever.  And for Wiley, the only path forward, as always, is to keep evolving in pursuit of our mission to help the world heal, recover, rebuild and thrive.</a:t>
            </a:r>
            <a:endParaRPr lang="en-US" b="1" dirty="0"/>
          </a:p>
          <a:p>
            <a:pPr marL="171450" lvl="0" indent="-171450">
              <a:buFont typeface="Arial" panose="020B0604020202020204" pitchFamily="34" charset="0"/>
              <a:buChar char="•"/>
            </a:pPr>
            <a:r>
              <a:rPr lang="en-US" dirty="0"/>
              <a:t>We’ve been on a journey of transformation together since well before COVID-19. I’ve been with Wiley just over a year. When I started, prior to COVID, our CEO, Brian Napack, said “We are not in a single market that is not going through major disruption” and he’s right. Everything from research, to education, to publishing. And those changes are only accelerated by the crisis we face today. </a:t>
            </a:r>
          </a:p>
          <a:p>
            <a:pPr marL="171450" lvl="0" indent="-171450">
              <a:buFont typeface="Arial" panose="020B0604020202020204" pitchFamily="34" charset="0"/>
              <a:buChar char="•"/>
            </a:pPr>
            <a:r>
              <a:rPr lang="en-US" dirty="0"/>
              <a:t>Wiley is a company that has been around for over 200 years and we have only been around that long because of our ability to continue to transform. The fact that nearly 80% of Wiley's revenue is generated from digital products and tech-enabled services, and this continues to rise, is a testament to the transformation from staid publisher to digital disruptor.</a:t>
            </a:r>
          </a:p>
        </p:txBody>
      </p:sp>
      <p:sp>
        <p:nvSpPr>
          <p:cNvPr id="4" name="Slide Number Placeholder 3"/>
          <p:cNvSpPr>
            <a:spLocks noGrp="1"/>
          </p:cNvSpPr>
          <p:nvPr>
            <p:ph type="sldNum" sz="quarter" idx="5"/>
          </p:nvPr>
        </p:nvSpPr>
        <p:spPr/>
        <p:txBody>
          <a:bodyPr/>
          <a:lstStyle/>
          <a:p>
            <a:fld id="{2A94F707-D0F9-CC4D-BC24-D90835D71F04}" type="slidenum">
              <a:rPr lang="en-US" smtClean="0"/>
              <a:t>5</a:t>
            </a:fld>
            <a:endParaRPr lang="en-US"/>
          </a:p>
        </p:txBody>
      </p:sp>
    </p:spTree>
    <p:extLst>
      <p:ext uri="{BB962C8B-B14F-4D97-AF65-F5344CB8AC3E}">
        <p14:creationId xmlns:p14="http://schemas.microsoft.com/office/powerpoint/2010/main" val="321616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24857">
              <a:buFont typeface="Arial" panose="020B0604020202020204" pitchFamily="34" charset="0"/>
              <a:buChar char="•"/>
              <a:defRPr/>
            </a:pPr>
            <a:r>
              <a:rPr lang="en-US" dirty="0"/>
              <a:t>March 13 we left the office thinking we would be at work on Monday and on March 14 we decided we would not </a:t>
            </a:r>
          </a:p>
          <a:p>
            <a:pPr marL="171450" indent="-171450">
              <a:buFont typeface="Arial" panose="020B0604020202020204" pitchFamily="34" charset="0"/>
              <a:buChar char="•"/>
            </a:pPr>
            <a:r>
              <a:rPr lang="en-US" dirty="0"/>
              <a:t>What we saw at Wiley was that the provisions we had put in place to enable hundreds of remote workers combined with planning around redundancy and resilience enabled us to scale to thousands</a:t>
            </a:r>
          </a:p>
          <a:p>
            <a:pPr marL="171450" indent="-171450">
              <a:buFont typeface="Arial" panose="020B0604020202020204" pitchFamily="34" charset="0"/>
              <a:buChar char="•"/>
            </a:pPr>
            <a:r>
              <a:rPr lang="en-US" dirty="0"/>
              <a:t>We shifted resources to staff up our Service Desk and to provide additional security</a:t>
            </a:r>
          </a:p>
          <a:p>
            <a:pPr marL="171450" indent="-171450">
              <a:buFont typeface="Arial" panose="020B0604020202020204" pitchFamily="34" charset="0"/>
              <a:buChar char="•"/>
            </a:pPr>
            <a:r>
              <a:rPr lang="en-US" dirty="0"/>
              <a:t>We allocated additional bandwidth </a:t>
            </a:r>
          </a:p>
          <a:p>
            <a:pPr marL="171450" indent="-171450">
              <a:buFont typeface="Arial" panose="020B0604020202020204" pitchFamily="34" charset="0"/>
              <a:buChar char="•"/>
            </a:pPr>
            <a:r>
              <a:rPr lang="en-US" dirty="0"/>
              <a:t>We saw applications automatically scale to meet demand and, where they did not, we were able to rapidly push changes to improve performance to our customers</a:t>
            </a:r>
          </a:p>
          <a:p>
            <a:pPr marL="171450" indent="-171450">
              <a:buFont typeface="Arial" panose="020B0604020202020204" pitchFamily="34" charset="0"/>
              <a:buChar char="•"/>
            </a:pPr>
            <a:r>
              <a:rPr lang="en-US" dirty="0"/>
              <a:t>Ultimately we were able to move 9000 employees to WFH in a matter of days with almost no impact</a:t>
            </a:r>
          </a:p>
          <a:p>
            <a:pPr marL="171450" indent="-171450">
              <a:buFont typeface="Arial" panose="020B0604020202020204" pitchFamily="34" charset="0"/>
              <a:buChar char="•"/>
            </a:pPr>
            <a:r>
              <a:rPr lang="en-US" dirty="0"/>
              <a:t>Not only that – but this crisis opened up an opportunity for acceleration on multiple fronts</a:t>
            </a:r>
          </a:p>
          <a:p>
            <a:pPr marL="171450" indent="-171450">
              <a:buFont typeface="Arial" panose="020B0604020202020204" pitchFamily="34" charset="0"/>
              <a:buChar char="•"/>
            </a:pPr>
            <a:r>
              <a:rPr lang="en-US" dirty="0"/>
              <a:t>This amazing response was only possible because of the underlying DevOps principles </a:t>
            </a:r>
          </a:p>
        </p:txBody>
      </p:sp>
      <p:sp>
        <p:nvSpPr>
          <p:cNvPr id="4" name="Slide Number Placeholder 3"/>
          <p:cNvSpPr>
            <a:spLocks noGrp="1"/>
          </p:cNvSpPr>
          <p:nvPr>
            <p:ph type="sldNum" sz="quarter" idx="5"/>
          </p:nvPr>
        </p:nvSpPr>
        <p:spPr/>
        <p:txBody>
          <a:bodyPr/>
          <a:lstStyle/>
          <a:p>
            <a:fld id="{2A94F707-D0F9-CC4D-BC24-D90835D71F04}" type="slidenum">
              <a:rPr lang="en-US" smtClean="0"/>
              <a:t>6</a:t>
            </a:fld>
            <a:endParaRPr lang="en-US"/>
          </a:p>
        </p:txBody>
      </p:sp>
    </p:spTree>
    <p:extLst>
      <p:ext uri="{BB962C8B-B14F-4D97-AF65-F5344CB8AC3E}">
        <p14:creationId xmlns:p14="http://schemas.microsoft.com/office/powerpoint/2010/main" val="3477089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991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 dirty="0"/>
              <a:t>Not </a:t>
            </a:r>
            <a:r>
              <a:rPr lang="en-US" dirty="0" err="1"/>
              <a:t>gunna</a:t>
            </a:r>
            <a:r>
              <a:rPr lang="en-US" dirty="0"/>
              <a:t> spend a lot of time on DevOps but I want to say that, at it’s core it is about collaboration</a:t>
            </a:r>
          </a:p>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DevOps has evolved over the past ten years as a set of principles to respond more quickly to the rapidly changing business and technology landscape. </a:t>
            </a:r>
          </a:p>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DevOps has transformed the way we work by bridging the gap between development and operations teams and improving time to market while improving service availability. </a:t>
            </a:r>
            <a:endParaRPr lang="en-US" dirty="0"/>
          </a:p>
          <a:p>
            <a:pPr marL="171450" marR="266700" lvl="0" indent="-171450" algn="l" rtl="0">
              <a:lnSpc>
                <a:spcPct val="120000"/>
              </a:lnSpc>
              <a:spcBef>
                <a:spcPts val="0"/>
              </a:spcBef>
              <a:spcAft>
                <a:spcPts val="0"/>
              </a:spcAft>
              <a:buSzPts val="1400"/>
              <a:buFont typeface="Arial" panose="020B0604020202020204" pitchFamily="34" charset="0"/>
              <a:buChar char="•"/>
            </a:pPr>
            <a:r>
              <a:rPr lang="en-US" dirty="0"/>
              <a:t>From the perspective of collaboration, the amazing thing about DevOps, and one of the reasons I am so passionate about it, is that it shows that, by working together better, we can improve time to market AND build more resilient system</a:t>
            </a:r>
          </a:p>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US" dirty="0"/>
              <a:t>DevOps is not tech – it is a set of principles for delivering value to the customer focused on collaboration and small batch sizes and those principles impact people, process, and tech </a:t>
            </a:r>
          </a:p>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The same DevOps principles which have helped  deliver better market outcomes have also helped us to adapt to rapidly changing conditions brought about by the COVID-19 pandemic. </a:t>
            </a:r>
            <a:endParaRPr lang="en-US" dirty="0"/>
          </a:p>
          <a:p>
            <a:pPr marL="171450" marR="266700" lvl="0" indent="-171450" algn="l" defTabSz="914400" rtl="0" eaLnBrk="1" fontAlgn="auto" latinLnBrk="0" hangingPunct="1">
              <a:lnSpc>
                <a:spcPct val="120000"/>
              </a:lnSpc>
              <a:spcBef>
                <a:spcPts val="0"/>
              </a:spcBef>
              <a:spcAft>
                <a:spcPts val="0"/>
              </a:spcAft>
              <a:buClrTx/>
              <a:buSzPts val="1400"/>
              <a:buFont typeface="Arial" panose="020B0604020202020204" pitchFamily="34" charset="0"/>
              <a:buChar char="•"/>
              <a:tabLst/>
              <a:defRPr/>
            </a:pPr>
            <a:r>
              <a:rPr lang="en-US" sz="1200" kern="1200" dirty="0">
                <a:solidFill>
                  <a:schemeClr val="tx1"/>
                </a:solidFill>
                <a:effectLst/>
                <a:latin typeface="+mn-lt"/>
                <a:ea typeface="+mn-ea"/>
                <a:cs typeface="+mn-cs"/>
              </a:rPr>
              <a:t>The people, processes, and technologies which deliver on the principles of DevOps are all critical to success during this global crisis. </a:t>
            </a:r>
            <a:r>
              <a:rPr lang="en-US" dirty="0"/>
              <a:t>– so let’s get into those</a:t>
            </a:r>
            <a:endParaRPr lang="en" dirty="0"/>
          </a:p>
          <a:p>
            <a:pPr marL="0" marR="266700" lvl="0" indent="0" algn="l" rtl="0">
              <a:lnSpc>
                <a:spcPct val="120000"/>
              </a:lnSpc>
              <a:spcBef>
                <a:spcPts val="600"/>
              </a:spcBef>
              <a:spcAft>
                <a:spcPts val="0"/>
              </a:spcAft>
              <a:buSzPts val="1400"/>
              <a:buNone/>
            </a:pPr>
            <a:endParaRPr lang="en-US" dirty="0"/>
          </a:p>
          <a:p>
            <a:pPr marL="0" marR="266700" lvl="0" indent="0" algn="l" rtl="0">
              <a:lnSpc>
                <a:spcPct val="120000"/>
              </a:lnSpc>
              <a:spcBef>
                <a:spcPts val="600"/>
              </a:spcBef>
              <a:spcAft>
                <a:spcPts val="0"/>
              </a:spcAft>
              <a:buSzPts val="1400"/>
              <a:buNone/>
            </a:pPr>
            <a:r>
              <a:rPr lang="en-US" dirty="0"/>
              <a:t>______________________________</a:t>
            </a:r>
          </a:p>
          <a:p>
            <a:pPr marL="0" marR="266700" lvl="0" indent="0" algn="l" defTabSz="914400" rtl="0" eaLnBrk="1" fontAlgn="auto" latinLnBrk="0" hangingPunct="1">
              <a:lnSpc>
                <a:spcPct val="120000"/>
              </a:lnSpc>
              <a:spcBef>
                <a:spcPts val="600"/>
              </a:spcBef>
              <a:spcAft>
                <a:spcPts val="0"/>
              </a:spcAft>
              <a:buClrTx/>
              <a:buSzPts val="1400"/>
              <a:buFontTx/>
              <a:buNone/>
              <a:tabLst/>
              <a:defRPr/>
            </a:pPr>
            <a:endParaRPr lang="en-US" sz="1200" kern="1200" dirty="0">
              <a:solidFill>
                <a:schemeClr val="tx1"/>
              </a:solidFill>
              <a:effectLst/>
              <a:latin typeface="+mn-lt"/>
              <a:ea typeface="+mn-ea"/>
              <a:cs typeface="+mn-cs"/>
            </a:endParaRPr>
          </a:p>
          <a:p>
            <a:pPr marL="0" marR="266700" lvl="0" indent="0" algn="l" defTabSz="914400" rtl="0" eaLnBrk="1" fontAlgn="auto" latinLnBrk="0" hangingPunct="1">
              <a:lnSpc>
                <a:spcPct val="120000"/>
              </a:lnSpc>
              <a:spcBef>
                <a:spcPts val="600"/>
              </a:spcBef>
              <a:spcAft>
                <a:spcPts val="0"/>
              </a:spcAft>
              <a:buClrTx/>
              <a:buSzPts val="1400"/>
              <a:buFontTx/>
              <a:buNone/>
              <a:tabLst/>
              <a:defRPr/>
            </a:pPr>
            <a:r>
              <a:rPr lang="en-US" sz="1200" kern="1200" dirty="0">
                <a:solidFill>
                  <a:schemeClr val="tx1"/>
                </a:solidFill>
                <a:effectLst/>
                <a:latin typeface="+mn-lt"/>
                <a:ea typeface="+mn-ea"/>
                <a:cs typeface="+mn-cs"/>
              </a:rPr>
              <a:t>While DevOps covers many different things, at its core it is about collaboration and collaboration has never been more critical to success than at times of crisis and rapid change. Other cultural aspects of DevOps such as a learning culture and individual empowerment also critical to success during a rapidly changing environment. The processes which surround DevOps practices are key to enabling rapid change. Key process focuses on automation and continuous learning ensure organizations can adapt to these changing times. And, of course, the technology of DevOps is key to enabling organizations to rapidly pivot. Whether it is CI/CD enabling rapid product changes, loosely coupled architecture allowing scalability, or the many collaborating tools we use to enable remote teamwork: the people, processes, and technologies of DevOps helps companies respond to major changes like the COVD-19 pandemic. </a:t>
            </a:r>
          </a:p>
          <a:p>
            <a:pPr marL="0" marR="266700" lvl="0" indent="0" algn="l" rtl="0">
              <a:lnSpc>
                <a:spcPct val="120000"/>
              </a:lnSpc>
              <a:spcBef>
                <a:spcPts val="600"/>
              </a:spcBef>
              <a:spcAft>
                <a:spcPts val="0"/>
              </a:spcAft>
              <a:buSzPts val="1400"/>
              <a:buNone/>
            </a:pPr>
            <a:endParaRPr lang="en-US" dirty="0"/>
          </a:p>
          <a:p>
            <a:pPr marL="0" marR="266700" lvl="0" indent="0" algn="l" rtl="0">
              <a:lnSpc>
                <a:spcPct val="120000"/>
              </a:lnSpc>
              <a:spcBef>
                <a:spcPts val="600"/>
              </a:spcBef>
              <a:spcAft>
                <a:spcPts val="0"/>
              </a:spcAft>
              <a:buSzPts val="1400"/>
              <a:buNone/>
            </a:pPr>
            <a:endParaRPr lang="en-US" dirty="0"/>
          </a:p>
          <a:p>
            <a:pPr marL="0" marR="266700" lvl="0" indent="0" algn="l" rtl="0">
              <a:lnSpc>
                <a:spcPct val="120000"/>
              </a:lnSpc>
              <a:spcBef>
                <a:spcPts val="600"/>
              </a:spcBef>
              <a:spcAft>
                <a:spcPts val="0"/>
              </a:spcAft>
              <a:buSzPts val="1400"/>
              <a:buNone/>
            </a:pPr>
            <a:r>
              <a:rPr lang="en-US" dirty="0"/>
              <a:t>______________________</a:t>
            </a:r>
          </a:p>
          <a:p>
            <a:pPr marL="171450" indent="-171450">
              <a:buFont typeface="Arial" panose="020B0604020202020204" pitchFamily="34" charset="0"/>
              <a:buChar char="•"/>
            </a:pPr>
            <a:r>
              <a:rPr lang="en-US" dirty="0"/>
              <a:t>First of all DevOps is not a title/job/profession, DevOps is a culture – a healthy culture of organization's Dev and Ops guys to cooperate with each other.</a:t>
            </a:r>
          </a:p>
          <a:p>
            <a:pPr marL="171450" indent="-171450">
              <a:buFont typeface="Arial" panose="020B0604020202020204" pitchFamily="34" charset="0"/>
              <a:buChar char="•"/>
            </a:pPr>
            <a:r>
              <a:rPr lang="en-US" dirty="0"/>
              <a:t>DevOps is talking about many aspects of Development and Operations processes while trying to optimize the engineering organization for growth and infrastructure for scale.</a:t>
            </a:r>
          </a:p>
          <a:p>
            <a:pPr marL="171450" indent="-171450">
              <a:buFont typeface="Arial" panose="020B0604020202020204" pitchFamily="34" charset="0"/>
              <a:buChar char="•"/>
            </a:pPr>
            <a:r>
              <a:rPr lang="en-US" dirty="0"/>
              <a:t>DevOps is an approach to culture, automation, and platform design intended to deliver increased business value and responsiveness through rapid, high-quality service delivery. If you want to ship code faster, you need to remove all the barriers from your development process that slows it down. Create a culture of self-service and let your development team own their apps.</a:t>
            </a:r>
            <a:endParaRPr lang="en-US" sz="900" dirty="0"/>
          </a:p>
          <a:p>
            <a:pPr marL="171450" indent="-171450">
              <a:buFont typeface="Arial" panose="020B0604020202020204" pitchFamily="34" charset="0"/>
              <a:buChar char="•"/>
            </a:pPr>
            <a:r>
              <a:rPr lang="en-US" dirty="0"/>
              <a:t>The goal of DevOps is not “</a:t>
            </a:r>
            <a:r>
              <a:rPr lang="en-US" dirty="0" err="1"/>
              <a:t>NoOps</a:t>
            </a:r>
            <a:r>
              <a:rPr lang="en-US" dirty="0"/>
              <a:t>”. That doesn’t mean that nobody is doing operations stuff. It means that the product team is doing all of it for their apps and environment. It means they are self-sufficient and take ownership. The engineers are pushing code and are on call. Operations only assist if needed, instead of development only assisting if needed. </a:t>
            </a:r>
          </a:p>
          <a:p>
            <a:pPr marL="171450" indent="-171450">
              <a:buFont typeface="Arial" panose="020B0604020202020204" pitchFamily="34" charset="0"/>
              <a:buChar char="•"/>
            </a:pPr>
            <a:r>
              <a:rPr lang="en-US" dirty="0"/>
              <a:t>DevOps is about "Ops who think like </a:t>
            </a:r>
            <a:r>
              <a:rPr lang="en-US" dirty="0" err="1"/>
              <a:t>devs</a:t>
            </a:r>
            <a:r>
              <a:rPr lang="en-US" dirty="0"/>
              <a:t>. </a:t>
            </a:r>
            <a:r>
              <a:rPr lang="en-US" dirty="0" err="1"/>
              <a:t>Devs</a:t>
            </a:r>
            <a:r>
              <a:rPr lang="en-US" dirty="0"/>
              <a:t> who think like ops." </a:t>
            </a:r>
            <a:endParaRPr lang="en-US" sz="1000" i="1" dirty="0"/>
          </a:p>
          <a:p>
            <a:pPr marL="171450" indent="-171450">
              <a:buFont typeface="Arial" panose="020B0604020202020204" pitchFamily="34" charset="0"/>
              <a:buChar char="•"/>
            </a:pPr>
            <a:r>
              <a:rPr lang="en-US" dirty="0"/>
              <a:t>DevOps is more than just automating the deployment pipeline. DevOps is everything that relates to deploying and monitoring your applications and environments.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People are at the center of DevOps and never have people and collaboration been more important than now.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514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ck Title Option 1">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12" name="Rectangle 11"/>
          <p:cNvSpPr/>
          <p:nvPr userDrawn="1"/>
        </p:nvSpPr>
        <p:spPr>
          <a:xfrm>
            <a:off x="0" y="0"/>
            <a:ext cx="12192000" cy="6858000"/>
          </a:xfrm>
          <a:prstGeom prst="rect">
            <a:avLst/>
          </a:prstGeom>
          <a:gradFill>
            <a:gsLst>
              <a:gs pos="0">
                <a:schemeClr val="accent2"/>
              </a:gs>
              <a:gs pos="100000">
                <a:schemeClr val="accent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7040" y="6375744"/>
            <a:ext cx="1096292" cy="229289"/>
          </a:xfrm>
          <a:prstGeom prst="rect">
            <a:avLst/>
          </a:prstGeom>
        </p:spPr>
      </p:pic>
      <p:sp>
        <p:nvSpPr>
          <p:cNvPr id="10" name="Title 1"/>
          <p:cNvSpPr>
            <a:spLocks noGrp="1"/>
          </p:cNvSpPr>
          <p:nvPr>
            <p:ph type="ctrTitle" hasCustomPrompt="1"/>
          </p:nvPr>
        </p:nvSpPr>
        <p:spPr>
          <a:xfrm>
            <a:off x="1524000" y="1122363"/>
            <a:ext cx="9144000" cy="2192337"/>
          </a:xfrm>
          <a:prstGeom prst="rect">
            <a:avLst/>
          </a:prstGeom>
        </p:spPr>
        <p:txBody>
          <a:bodyPr lIns="0" tIns="0" rIns="0" bIns="0" anchor="b">
            <a:normAutofit/>
          </a:bodyPr>
          <a:lstStyle>
            <a:lvl1pPr algn="l">
              <a:lnSpc>
                <a:spcPct val="100000"/>
              </a:lnSpc>
              <a:defRPr sz="6000" spc="-150">
                <a:solidFill>
                  <a:schemeClr val="bg1"/>
                </a:solidFill>
                <a:latin typeface="Source Serif Pro" charset="0"/>
                <a:ea typeface="Source Serif Pro" charset="0"/>
                <a:cs typeface="Source Serif Pro" charset="0"/>
              </a:defRPr>
            </a:lvl1pPr>
          </a:lstStyle>
          <a:p>
            <a:r>
              <a:rPr lang="en-US" dirty="0"/>
              <a:t>Deck Title Option 1</a:t>
            </a:r>
          </a:p>
        </p:txBody>
      </p:sp>
      <p:sp>
        <p:nvSpPr>
          <p:cNvPr id="13" name="Subtitle 2"/>
          <p:cNvSpPr>
            <a:spLocks noGrp="1"/>
          </p:cNvSpPr>
          <p:nvPr>
            <p:ph type="subTitle" idx="1" hasCustomPrompt="1"/>
          </p:nvPr>
        </p:nvSpPr>
        <p:spPr>
          <a:xfrm>
            <a:off x="1524000" y="3322638"/>
            <a:ext cx="9144000" cy="474662"/>
          </a:xfrm>
          <a:prstGeom prst="rect">
            <a:avLst/>
          </a:prstGeom>
        </p:spPr>
        <p:txBody>
          <a:bodyPr lIns="0">
            <a:noAutofit/>
          </a:bodyPr>
          <a:lstStyle>
            <a:lvl1pPr marL="0" indent="0" algn="l">
              <a:buNone/>
              <a:defRPr sz="2800" b="1" i="0" baseline="0">
                <a:solidFill>
                  <a:schemeClr val="accent4"/>
                </a:solidFill>
                <a:latin typeface="Open Sans Semibold" charset="0"/>
                <a:ea typeface="Open Sans Semibold" charset="0"/>
                <a:cs typeface="Open Sans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Subtext style line 1</a:t>
            </a:r>
          </a:p>
        </p:txBody>
      </p:sp>
      <p:sp>
        <p:nvSpPr>
          <p:cNvPr id="14" name="Text Placeholder 2"/>
          <p:cNvSpPr>
            <a:spLocks noGrp="1"/>
          </p:cNvSpPr>
          <p:nvPr>
            <p:ph type="body" sz="quarter" idx="10" hasCustomPrompt="1"/>
          </p:nvPr>
        </p:nvSpPr>
        <p:spPr>
          <a:xfrm>
            <a:off x="1524000" y="3797300"/>
            <a:ext cx="9144000" cy="846138"/>
          </a:xfrm>
          <a:prstGeom prst="rect">
            <a:avLst/>
          </a:prstGeom>
        </p:spPr>
        <p:txBody>
          <a:bodyPr lIns="0" rIns="0"/>
          <a:lstStyle>
            <a:lvl1pPr marL="0" indent="0">
              <a:buNone/>
              <a:defRPr sz="2000" b="0" i="0" baseline="0">
                <a:solidFill>
                  <a:schemeClr val="bg2"/>
                </a:solidFill>
                <a:latin typeface="Open Sans" charset="0"/>
                <a:ea typeface="Open Sans" charset="0"/>
                <a:cs typeface="Open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2000" b="0" i="0" dirty="0">
                <a:latin typeface="Open Sans" charset="0"/>
                <a:ea typeface="Open Sans" charset="0"/>
                <a:cs typeface="Open Sans" charset="0"/>
              </a:rPr>
              <a:t>Subtext style line 2</a:t>
            </a:r>
            <a:endParaRPr lang="en-US"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Media with Text">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hasCustomPrompt="1"/>
          </p:nvPr>
        </p:nvSpPr>
        <p:spPr>
          <a:xfrm>
            <a:off x="914401" y="1193801"/>
            <a:ext cx="3657600" cy="1473200"/>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Large media with text</a:t>
            </a:r>
          </a:p>
        </p:txBody>
      </p:sp>
      <p:sp>
        <p:nvSpPr>
          <p:cNvPr id="8" name="Text Placeholder 2"/>
          <p:cNvSpPr>
            <a:spLocks noGrp="1"/>
          </p:cNvSpPr>
          <p:nvPr>
            <p:ph type="body" sz="quarter" idx="13" hasCustomPrompt="1"/>
          </p:nvPr>
        </p:nvSpPr>
        <p:spPr>
          <a:xfrm>
            <a:off x="923544" y="457200"/>
            <a:ext cx="3940556"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2" name="Text Placeholder 2"/>
          <p:cNvSpPr>
            <a:spLocks noGrp="1"/>
          </p:cNvSpPr>
          <p:nvPr>
            <p:ph type="body" sz="quarter" idx="14" hasCustomPrompt="1"/>
          </p:nvPr>
        </p:nvSpPr>
        <p:spPr>
          <a:xfrm>
            <a:off x="914400" y="2882900"/>
            <a:ext cx="3657601" cy="2933700"/>
          </a:xfrm>
          <a:prstGeom prst="rect">
            <a:avLst/>
          </a:prstGeom>
        </p:spPr>
        <p:txBody>
          <a:bodyPr lIns="182880" rIns="182880">
            <a:normAutofit/>
          </a:bodyPr>
          <a:lstStyle>
            <a:lvl1pPr marL="0" indent="0">
              <a:lnSpc>
                <a:spcPct val="140000"/>
              </a:lnSpc>
              <a:buNone/>
              <a:defRPr sz="18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1" name="Content Placeholder 2"/>
          <p:cNvSpPr>
            <a:spLocks noGrp="1"/>
          </p:cNvSpPr>
          <p:nvPr>
            <p:ph idx="15" hasCustomPrompt="1"/>
          </p:nvPr>
        </p:nvSpPr>
        <p:spPr>
          <a:xfrm>
            <a:off x="5105400" y="256033"/>
            <a:ext cx="7086600" cy="5577840"/>
          </a:xfrm>
          <a:prstGeom prst="rect">
            <a:avLst/>
          </a:prstGeom>
        </p:spPr>
        <p:txBody>
          <a:bodyPr/>
          <a:lstStyle>
            <a:lvl1pPr>
              <a:defRPr b="0" i="0">
                <a:latin typeface="Open Sans" charset="0"/>
                <a:ea typeface="Open Sans" charset="0"/>
                <a:cs typeface="Open Sans" charset="0"/>
              </a:defRPr>
            </a:lvl1pPr>
          </a:lstStyle>
          <a:p>
            <a:r>
              <a:rPr lang="en-US" dirty="0"/>
              <a:t>Click an icon below to add media</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Width Media with Headline">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1" name="Content Placeholder 2"/>
          <p:cNvSpPr>
            <a:spLocks noGrp="1"/>
          </p:cNvSpPr>
          <p:nvPr>
            <p:ph idx="14" hasCustomPrompt="1"/>
          </p:nvPr>
        </p:nvSpPr>
        <p:spPr>
          <a:xfrm>
            <a:off x="914400" y="2871216"/>
            <a:ext cx="10439400" cy="2962656"/>
          </a:xfrm>
          <a:prstGeom prst="rect">
            <a:avLst/>
          </a:prstGeom>
        </p:spPr>
        <p:txBody>
          <a:bodyPr/>
          <a:lstStyle>
            <a:lvl1pPr>
              <a:defRPr b="0" i="0">
                <a:latin typeface="Open Sans" charset="0"/>
                <a:ea typeface="Open Sans" charset="0"/>
                <a:cs typeface="Open Sans" charset="0"/>
              </a:defRPr>
            </a:lvl1pPr>
          </a:lstStyle>
          <a:p>
            <a:r>
              <a:rPr lang="en-US" dirty="0"/>
              <a:t>Click an icon below to add media</a:t>
            </a:r>
          </a:p>
        </p:txBody>
      </p:sp>
      <p:sp>
        <p:nvSpPr>
          <p:cNvPr id="14" name="Subtitle 2"/>
          <p:cNvSpPr>
            <a:spLocks noGrp="1"/>
          </p:cNvSpPr>
          <p:nvPr>
            <p:ph type="subTitle" idx="1" hasCustomPrompt="1"/>
          </p:nvPr>
        </p:nvSpPr>
        <p:spPr>
          <a:xfrm>
            <a:off x="914400" y="1115568"/>
            <a:ext cx="9821682" cy="1513332"/>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Large headline with media placeholder</a:t>
            </a:r>
          </a:p>
        </p:txBody>
      </p:sp>
      <p:sp>
        <p:nvSpPr>
          <p:cNvPr id="16" name="Oval 15"/>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1" name="Content Placeholder 2"/>
          <p:cNvSpPr>
            <a:spLocks noGrp="1"/>
          </p:cNvSpPr>
          <p:nvPr>
            <p:ph idx="14" hasCustomPrompt="1"/>
          </p:nvPr>
        </p:nvSpPr>
        <p:spPr>
          <a:xfrm>
            <a:off x="914400" y="1193801"/>
            <a:ext cx="10439400" cy="4640071"/>
          </a:xfrm>
          <a:prstGeom prst="rect">
            <a:avLst/>
          </a:prstGeom>
        </p:spPr>
        <p:txBody>
          <a:bodyPr/>
          <a:lstStyle>
            <a:lvl1pPr>
              <a:defRPr b="0" i="0">
                <a:latin typeface="Open Sans" charset="0"/>
                <a:ea typeface="Open Sans" charset="0"/>
                <a:cs typeface="Open Sans" charset="0"/>
              </a:defRPr>
            </a:lvl1pPr>
          </a:lstStyle>
          <a:p>
            <a:r>
              <a:rPr lang="en-US" dirty="0"/>
              <a:t>Click an icon below to add media</a:t>
            </a:r>
          </a:p>
        </p:txBody>
      </p:sp>
      <p:sp>
        <p:nvSpPr>
          <p:cNvPr id="6" name="Oval 5"/>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6" name="Oval 5"/>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4" hasCustomPrompt="1"/>
          </p:nvPr>
        </p:nvSpPr>
        <p:spPr>
          <a:xfrm>
            <a:off x="914400" y="1115568"/>
            <a:ext cx="9821682" cy="4701032"/>
          </a:xfrm>
          <a:prstGeom prst="rect">
            <a:avLst/>
          </a:prstGeom>
        </p:spPr>
        <p:txBody>
          <a:bodyPr lIns="182880" rIns="182880" anchor="ctr" anchorCtr="0">
            <a:normAutofit/>
          </a:bodyPr>
          <a:lstStyle>
            <a:lvl1pPr marL="342900" indent="-342900">
              <a:lnSpc>
                <a:spcPct val="200000"/>
              </a:lnSpc>
              <a:buFont typeface="Arial" charset="0"/>
              <a:buChar char="•"/>
              <a:defRPr sz="2400" b="0" i="0" baseline="0">
                <a:latin typeface="Open Sans Light" charset="0"/>
                <a:ea typeface="Open Sans Light" charset="0"/>
                <a:cs typeface="Open Sans Light" charset="0"/>
              </a:defRPr>
            </a:lvl1pPr>
          </a:lstStyle>
          <a:p>
            <a:r>
              <a:rPr lang="en-US" b="0" i="0" dirty="0">
                <a:latin typeface="Open Sans" charset="0"/>
                <a:ea typeface="Open Sans" charset="0"/>
                <a:cs typeface="Open Sans" charset="0"/>
              </a:rPr>
              <a:t>Summary Slide</a:t>
            </a:r>
          </a:p>
          <a:p>
            <a:r>
              <a:rPr lang="en-US" b="0" i="0" dirty="0">
                <a:latin typeface="Open Sans" charset="0"/>
                <a:ea typeface="Open Sans" charset="0"/>
                <a:cs typeface="Open Sans" charset="0"/>
              </a:rPr>
              <a:t>Used to contain bulleted statements</a:t>
            </a:r>
          </a:p>
          <a:p>
            <a:r>
              <a:rPr lang="en-US" b="0" i="0" dirty="0">
                <a:latin typeface="Open Sans" charset="0"/>
                <a:ea typeface="Open Sans" charset="0"/>
                <a:cs typeface="Open Sans" charset="0"/>
              </a:rPr>
              <a:t>Outline the main points</a:t>
            </a:r>
          </a:p>
          <a:p>
            <a:r>
              <a:rPr lang="en-US" b="0" i="0" dirty="0">
                <a:latin typeface="Open Sans" charset="0"/>
                <a:ea typeface="Open Sans" charset="0"/>
                <a:cs typeface="Open Sans" charset="0"/>
              </a:rPr>
              <a:t>And takeaways</a:t>
            </a:r>
          </a:p>
        </p:txBody>
      </p:sp>
      <p:sp>
        <p:nvSpPr>
          <p:cNvPr id="8"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Message">
    <p:spTree>
      <p:nvGrpSpPr>
        <p:cNvPr id="1" name=""/>
        <p:cNvGrpSpPr/>
        <p:nvPr/>
      </p:nvGrpSpPr>
      <p:grpSpPr>
        <a:xfrm>
          <a:off x="0" y="0"/>
          <a:ext cx="0" cy="0"/>
          <a:chOff x="0" y="0"/>
          <a:chExt cx="0" cy="0"/>
        </a:xfrm>
      </p:grpSpPr>
      <p:sp>
        <p:nvSpPr>
          <p:cNvPr id="21" name="Rectangle 20"/>
          <p:cNvSpPr/>
          <p:nvPr userDrawn="1"/>
        </p:nvSpPr>
        <p:spPr>
          <a:xfrm>
            <a:off x="0" y="0"/>
            <a:ext cx="12192000" cy="6172200"/>
          </a:xfrm>
          <a:prstGeom prst="rect">
            <a:avLst/>
          </a:prstGeom>
          <a:gradFill>
            <a:gsLst>
              <a:gs pos="0">
                <a:schemeClr val="accent2"/>
              </a:gs>
              <a:gs pos="100000">
                <a:schemeClr val="accent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2" name="Title 1"/>
          <p:cNvSpPr>
            <a:spLocks noGrp="1"/>
          </p:cNvSpPr>
          <p:nvPr>
            <p:ph type="ctrTitle" hasCustomPrompt="1"/>
          </p:nvPr>
        </p:nvSpPr>
        <p:spPr>
          <a:xfrm>
            <a:off x="914399" y="1069769"/>
            <a:ext cx="5704573" cy="2689431"/>
          </a:xfrm>
          <a:prstGeom prst="rect">
            <a:avLst/>
          </a:prstGeom>
        </p:spPr>
        <p:txBody>
          <a:bodyPr lIns="0" tIns="0" rIns="0" bIns="0" anchor="t" anchorCtr="0"/>
          <a:lstStyle>
            <a:lvl1pPr algn="l">
              <a:defRPr sz="4000" spc="-150">
                <a:solidFill>
                  <a:schemeClr val="bg1"/>
                </a:solidFill>
                <a:latin typeface="Source Serif Pro" charset="0"/>
                <a:ea typeface="Source Serif Pro" charset="0"/>
                <a:cs typeface="Source Serif Pro" charset="0"/>
              </a:defRPr>
            </a:lvl1pPr>
          </a:lstStyle>
          <a:p>
            <a:r>
              <a:rPr lang="en-US"/>
              <a:t>Thank you message.</a:t>
            </a:r>
            <a:endParaRPr lang="en-US" dirty="0"/>
          </a:p>
        </p:txBody>
      </p:sp>
      <p:sp>
        <p:nvSpPr>
          <p:cNvPr id="4" name="Text Placeholder 3"/>
          <p:cNvSpPr>
            <a:spLocks noGrp="1"/>
          </p:cNvSpPr>
          <p:nvPr>
            <p:ph type="body" sz="quarter" idx="13" hasCustomPrompt="1"/>
          </p:nvPr>
        </p:nvSpPr>
        <p:spPr>
          <a:xfrm>
            <a:off x="7239000" y="1069975"/>
            <a:ext cx="4038600" cy="4630738"/>
          </a:xfrm>
          <a:prstGeom prst="rect">
            <a:avLst/>
          </a:prstGeom>
        </p:spPr>
        <p:txBody>
          <a:bodyPr/>
          <a:lstStyle>
            <a:lvl1pPr marL="0" indent="0">
              <a:buFont typeface="Arial" charset="0"/>
              <a:buNone/>
              <a:defRPr sz="2800" b="0" i="0">
                <a:solidFill>
                  <a:schemeClr val="bg1"/>
                </a:solidFill>
                <a:latin typeface="Open Sans" charset="0"/>
                <a:ea typeface="Open Sans" charset="0"/>
                <a:cs typeface="Open Sans" charset="0"/>
              </a:defRPr>
            </a:lvl1pPr>
          </a:lstStyle>
          <a:p>
            <a:pPr>
              <a:lnSpc>
                <a:spcPct val="120000"/>
              </a:lnSpc>
            </a:pPr>
            <a:r>
              <a:rPr lang="en-US" sz="2400" b="0" i="0" spc="0" dirty="0">
                <a:latin typeface="Open Sans" charset="0"/>
                <a:ea typeface="Open Sans" charset="0"/>
                <a:cs typeface="Open Sans" charset="0"/>
              </a:rPr>
              <a:t>Contact:</a:t>
            </a:r>
          </a:p>
          <a:p>
            <a:pPr>
              <a:lnSpc>
                <a:spcPct val="120000"/>
              </a:lnSpc>
            </a:pPr>
            <a:r>
              <a:rPr lang="en-US" sz="2400" b="0" i="0" spc="0" dirty="0" err="1">
                <a:latin typeface="Open Sans" charset="0"/>
                <a:ea typeface="Open Sans" charset="0"/>
                <a:cs typeface="Open Sans" charset="0"/>
              </a:rPr>
              <a:t>abc@wiley.com</a:t>
            </a:r>
            <a:endParaRPr lang="en-US" sz="2400" b="0" i="0" spc="0" dirty="0">
              <a:latin typeface="Open Sans" charset="0"/>
              <a:ea typeface="Open Sans" charset="0"/>
              <a:cs typeface="Open Sans" charset="0"/>
            </a:endParaRPr>
          </a:p>
          <a:p>
            <a:pPr>
              <a:lnSpc>
                <a:spcPct val="120000"/>
              </a:lnSpc>
            </a:pPr>
            <a:r>
              <a:rPr lang="en-US" sz="2400" b="0" i="0" spc="0" dirty="0">
                <a:latin typeface="Open Sans" charset="0"/>
                <a:ea typeface="Open Sans" charset="0"/>
                <a:cs typeface="Open Sans" charset="0"/>
              </a:rPr>
              <a:t>123-456-7890</a:t>
            </a:r>
            <a:endParaRPr lang="en-US" sz="2400" b="0" i="0" spc="0" dirty="0">
              <a:latin typeface="Open Sans Light" charset="0"/>
              <a:ea typeface="Open Sans Light" charset="0"/>
              <a:cs typeface="Open Sans Light" charset="0"/>
            </a:endParaRPr>
          </a:p>
        </p:txBody>
      </p:sp>
      <p:grpSp>
        <p:nvGrpSpPr>
          <p:cNvPr id="12" name="Group 11"/>
          <p:cNvGrpSpPr/>
          <p:nvPr userDrawn="1"/>
        </p:nvGrpSpPr>
        <p:grpSpPr>
          <a:xfrm>
            <a:off x="-296776" y="4572000"/>
            <a:ext cx="4907659" cy="3200855"/>
            <a:chOff x="-296776" y="4560157"/>
            <a:chExt cx="4907659" cy="3200855"/>
          </a:xfrm>
        </p:grpSpPr>
        <p:grpSp>
          <p:nvGrpSpPr>
            <p:cNvPr id="14" name="Group 13"/>
            <p:cNvGrpSpPr/>
            <p:nvPr userDrawn="1"/>
          </p:nvGrpSpPr>
          <p:grpSpPr>
            <a:xfrm>
              <a:off x="-296776" y="4560157"/>
              <a:ext cx="3211788" cy="3200855"/>
              <a:chOff x="-296776" y="4534525"/>
              <a:chExt cx="3211788" cy="3200855"/>
            </a:xfrm>
          </p:grpSpPr>
          <p:sp>
            <p:nvSpPr>
              <p:cNvPr id="18" name="Arc 17"/>
              <p:cNvSpPr/>
              <p:nvPr userDrawn="1"/>
            </p:nvSpPr>
            <p:spPr>
              <a:xfrm>
                <a:off x="-296776" y="4534525"/>
                <a:ext cx="3200400" cy="3200400"/>
              </a:xfrm>
              <a:prstGeom prst="arc">
                <a:avLst/>
              </a:prstGeom>
              <a:no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p:cNvSpPr/>
              <p:nvPr userDrawn="1"/>
            </p:nvSpPr>
            <p:spPr>
              <a:xfrm flipH="1">
                <a:off x="-285388" y="4534980"/>
                <a:ext cx="3200400" cy="3200400"/>
              </a:xfrm>
              <a:prstGeom prst="arc">
                <a:avLst/>
              </a:prstGeom>
              <a:no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14"/>
            <p:cNvSpPr>
              <a:spLocks noChangeArrowheads="1"/>
            </p:cNvSpPr>
            <p:nvPr userDrawn="1"/>
          </p:nvSpPr>
          <p:spPr bwMode="auto">
            <a:xfrm rot="10293731">
              <a:off x="2237733" y="4574296"/>
              <a:ext cx="2373150" cy="1427785"/>
            </a:xfrm>
            <a:custGeom>
              <a:avLst/>
              <a:gdLst>
                <a:gd name="connsiteX0" fmla="*/ 51534 w 2373150"/>
                <a:gd name="connsiteY0" fmla="*/ 1427785 h 1427785"/>
                <a:gd name="connsiteX1" fmla="*/ 7251 w 2373150"/>
                <a:gd name="connsiteY1" fmla="*/ 1384028 h 1427785"/>
                <a:gd name="connsiteX2" fmla="*/ 0 w 2373150"/>
                <a:gd name="connsiteY2" fmla="*/ 1376261 h 1427785"/>
                <a:gd name="connsiteX3" fmla="*/ 7251 w 2373150"/>
                <a:gd name="connsiteY3" fmla="*/ 1369010 h 1427785"/>
                <a:gd name="connsiteX4" fmla="*/ 51534 w 2373150"/>
                <a:gd name="connsiteY4" fmla="*/ 1325253 h 1427785"/>
                <a:gd name="connsiteX5" fmla="*/ 66036 w 2373150"/>
                <a:gd name="connsiteY5" fmla="*/ 1325253 h 1427785"/>
                <a:gd name="connsiteX6" fmla="*/ 66036 w 2373150"/>
                <a:gd name="connsiteY6" fmla="*/ 1339752 h 1427785"/>
                <a:gd name="connsiteX7" fmla="*/ 36514 w 2373150"/>
                <a:gd name="connsiteY7" fmla="*/ 1361760 h 1427785"/>
                <a:gd name="connsiteX8" fmla="*/ 1915302 w 2373150"/>
                <a:gd name="connsiteY8" fmla="*/ 576712 h 1427785"/>
                <a:gd name="connsiteX9" fmla="*/ 2251458 w 2373150"/>
                <a:gd name="connsiteY9" fmla="*/ 167325 h 1427785"/>
                <a:gd name="connsiteX10" fmla="*/ 2351484 w 2373150"/>
                <a:gd name="connsiteY10" fmla="*/ 0 h 1427785"/>
                <a:gd name="connsiteX11" fmla="*/ 2373150 w 2373150"/>
                <a:gd name="connsiteY11" fmla="*/ 3214 h 1427785"/>
                <a:gd name="connsiteX12" fmla="*/ 2269351 w 2373150"/>
                <a:gd name="connsiteY12" fmla="*/ 177630 h 1427785"/>
                <a:gd name="connsiteX13" fmla="*/ 1930063 w 2373150"/>
                <a:gd name="connsiteY13" fmla="*/ 591471 h 1427785"/>
                <a:gd name="connsiteX14" fmla="*/ 36514 w 2373150"/>
                <a:gd name="connsiteY14" fmla="*/ 1384028 h 1427785"/>
                <a:gd name="connsiteX15" fmla="*/ 66035 w 2373150"/>
                <a:gd name="connsiteY15" fmla="*/ 1413027 h 1427785"/>
                <a:gd name="connsiteX16" fmla="*/ 66036 w 2373150"/>
                <a:gd name="connsiteY16" fmla="*/ 1427785 h 1427785"/>
                <a:gd name="connsiteX17" fmla="*/ 58785 w 2373150"/>
                <a:gd name="connsiteY17" fmla="*/ 1427785 h 1427785"/>
                <a:gd name="connsiteX18" fmla="*/ 51534 w 2373150"/>
                <a:gd name="connsiteY18" fmla="*/ 1427785 h 142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73150" h="1427785">
                  <a:moveTo>
                    <a:pt x="51534" y="1427785"/>
                  </a:moveTo>
                  <a:cubicBezTo>
                    <a:pt x="51534" y="1427785"/>
                    <a:pt x="51534" y="1427785"/>
                    <a:pt x="7251" y="1384028"/>
                  </a:cubicBezTo>
                  <a:cubicBezTo>
                    <a:pt x="0" y="1384028"/>
                    <a:pt x="0" y="1376261"/>
                    <a:pt x="0" y="1376261"/>
                  </a:cubicBezTo>
                  <a:cubicBezTo>
                    <a:pt x="0" y="1376261"/>
                    <a:pt x="0" y="1369010"/>
                    <a:pt x="7251" y="1369010"/>
                  </a:cubicBezTo>
                  <a:cubicBezTo>
                    <a:pt x="7251" y="1369010"/>
                    <a:pt x="7251" y="1369010"/>
                    <a:pt x="51534" y="1325253"/>
                  </a:cubicBezTo>
                  <a:cubicBezTo>
                    <a:pt x="51534" y="1317744"/>
                    <a:pt x="58785" y="1317744"/>
                    <a:pt x="66036" y="1325253"/>
                  </a:cubicBezTo>
                  <a:cubicBezTo>
                    <a:pt x="66036" y="1325253"/>
                    <a:pt x="66036" y="1332502"/>
                    <a:pt x="66036" y="1339752"/>
                  </a:cubicBezTo>
                  <a:cubicBezTo>
                    <a:pt x="66036" y="1339752"/>
                    <a:pt x="66036" y="1339752"/>
                    <a:pt x="36514" y="1361760"/>
                  </a:cubicBezTo>
                  <a:cubicBezTo>
                    <a:pt x="748408" y="1361760"/>
                    <a:pt x="1416277" y="1082903"/>
                    <a:pt x="1915302" y="576712"/>
                  </a:cubicBezTo>
                  <a:cubicBezTo>
                    <a:pt x="2041871" y="450165"/>
                    <a:pt x="2154229" y="313050"/>
                    <a:pt x="2251458" y="167325"/>
                  </a:cubicBezTo>
                  <a:lnTo>
                    <a:pt x="2351484" y="0"/>
                  </a:lnTo>
                  <a:lnTo>
                    <a:pt x="2373150" y="3214"/>
                  </a:lnTo>
                  <a:lnTo>
                    <a:pt x="2269351" y="177630"/>
                  </a:lnTo>
                  <a:cubicBezTo>
                    <a:pt x="2171693" y="324523"/>
                    <a:pt x="2058445" y="463046"/>
                    <a:pt x="1930063" y="591471"/>
                  </a:cubicBezTo>
                  <a:cubicBezTo>
                    <a:pt x="1431038" y="1097661"/>
                    <a:pt x="755917" y="1384028"/>
                    <a:pt x="36514" y="1384028"/>
                  </a:cubicBezTo>
                  <a:cubicBezTo>
                    <a:pt x="36514" y="1384028"/>
                    <a:pt x="36514" y="1384028"/>
                    <a:pt x="66035" y="1413027"/>
                  </a:cubicBezTo>
                  <a:cubicBezTo>
                    <a:pt x="66036" y="1420536"/>
                    <a:pt x="66036" y="1420536"/>
                    <a:pt x="66036" y="1427785"/>
                  </a:cubicBezTo>
                  <a:lnTo>
                    <a:pt x="58785" y="1427785"/>
                  </a:lnTo>
                  <a:cubicBezTo>
                    <a:pt x="51534" y="1427785"/>
                    <a:pt x="51534" y="1427785"/>
                    <a:pt x="51534" y="1427785"/>
                  </a:cubicBezTo>
                  <a:close/>
                </a:path>
              </a:pathLst>
            </a:custGeom>
            <a:solidFill>
              <a:schemeClr val="accent3"/>
            </a:solidFill>
            <a:ln>
              <a:noFill/>
            </a:ln>
            <a:effectLst/>
          </p:spPr>
          <p:txBody>
            <a:bodyPr wrap="square" anchor="ctr">
              <a:noAutofit/>
            </a:bodyPr>
            <a:lstStyle/>
            <a:p>
              <a:endParaRPr lang="en-US" dirty="0"/>
            </a:p>
          </p:txBody>
        </p:sp>
      </p:gr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14208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17" name="Google Shape;17;p4"/>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18" name="Google Shape;18;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56528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8315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B2593A6-1B4F-184C-8B3D-DBE96B43CCFB}"/>
              </a:ext>
            </a:extLst>
          </p:cNvPr>
          <p:cNvSpPr>
            <a:spLocks noGrp="1"/>
          </p:cNvSpPr>
          <p:nvPr>
            <p:ph type="pic" sz="quarter" idx="10"/>
          </p:nvPr>
        </p:nvSpPr>
        <p:spPr>
          <a:xfrm>
            <a:off x="584579" y="0"/>
            <a:ext cx="7820167" cy="1787856"/>
          </a:xfrm>
          <a:custGeom>
            <a:avLst/>
            <a:gdLst>
              <a:gd name="connsiteX0" fmla="*/ 0 w 7820167"/>
              <a:gd name="connsiteY0" fmla="*/ 0 h 1787856"/>
              <a:gd name="connsiteX1" fmla="*/ 7287904 w 7820167"/>
              <a:gd name="connsiteY1" fmla="*/ 0 h 1787856"/>
              <a:gd name="connsiteX2" fmla="*/ 7820167 w 7820167"/>
              <a:gd name="connsiteY2" fmla="*/ 1787856 h 1787856"/>
              <a:gd name="connsiteX3" fmla="*/ 313898 w 7820167"/>
              <a:gd name="connsiteY3" fmla="*/ 1050877 h 1787856"/>
            </a:gdLst>
            <a:ahLst/>
            <a:cxnLst>
              <a:cxn ang="0">
                <a:pos x="connsiteX0" y="connsiteY0"/>
              </a:cxn>
              <a:cxn ang="0">
                <a:pos x="connsiteX1" y="connsiteY1"/>
              </a:cxn>
              <a:cxn ang="0">
                <a:pos x="connsiteX2" y="connsiteY2"/>
              </a:cxn>
              <a:cxn ang="0">
                <a:pos x="connsiteX3" y="connsiteY3"/>
              </a:cxn>
            </a:cxnLst>
            <a:rect l="l" t="t" r="r" b="b"/>
            <a:pathLst>
              <a:path w="7820167" h="1787856">
                <a:moveTo>
                  <a:pt x="0" y="0"/>
                </a:moveTo>
                <a:lnTo>
                  <a:pt x="7287904" y="0"/>
                </a:lnTo>
                <a:lnTo>
                  <a:pt x="7820167" y="1787856"/>
                </a:lnTo>
                <a:lnTo>
                  <a:pt x="313898" y="1050877"/>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17" name="Picture Placeholder 16">
            <a:extLst>
              <a:ext uri="{FF2B5EF4-FFF2-40B4-BE49-F238E27FC236}">
                <a16:creationId xmlns:a16="http://schemas.microsoft.com/office/drawing/2014/main" id="{48E1B448-A036-5842-978E-FF6C6DD5A6E2}"/>
              </a:ext>
            </a:extLst>
          </p:cNvPr>
          <p:cNvSpPr>
            <a:spLocks noGrp="1"/>
          </p:cNvSpPr>
          <p:nvPr>
            <p:ph type="pic" sz="quarter" idx="11"/>
          </p:nvPr>
        </p:nvSpPr>
        <p:spPr>
          <a:xfrm>
            <a:off x="4494664" y="4237630"/>
            <a:ext cx="7697336" cy="2620370"/>
          </a:xfrm>
          <a:custGeom>
            <a:avLst/>
            <a:gdLst>
              <a:gd name="connsiteX0" fmla="*/ 7697336 w 7697336"/>
              <a:gd name="connsiteY0" fmla="*/ 0 h 2620370"/>
              <a:gd name="connsiteX1" fmla="*/ 7697336 w 7697336"/>
              <a:gd name="connsiteY1" fmla="*/ 2620370 h 2620370"/>
              <a:gd name="connsiteX2" fmla="*/ 0 w 7697336"/>
              <a:gd name="connsiteY2" fmla="*/ 2620370 h 2620370"/>
              <a:gd name="connsiteX3" fmla="*/ 163773 w 7697336"/>
              <a:gd name="connsiteY3" fmla="*/ 955343 h 2620370"/>
            </a:gdLst>
            <a:ahLst/>
            <a:cxnLst>
              <a:cxn ang="0">
                <a:pos x="connsiteX0" y="connsiteY0"/>
              </a:cxn>
              <a:cxn ang="0">
                <a:pos x="connsiteX1" y="connsiteY1"/>
              </a:cxn>
              <a:cxn ang="0">
                <a:pos x="connsiteX2" y="connsiteY2"/>
              </a:cxn>
              <a:cxn ang="0">
                <a:pos x="connsiteX3" y="connsiteY3"/>
              </a:cxn>
            </a:cxnLst>
            <a:rect l="l" t="t" r="r" b="b"/>
            <a:pathLst>
              <a:path w="7697336" h="2620370">
                <a:moveTo>
                  <a:pt x="7697336" y="0"/>
                </a:moveTo>
                <a:lnTo>
                  <a:pt x="7697336" y="2620370"/>
                </a:lnTo>
                <a:lnTo>
                  <a:pt x="0" y="2620370"/>
                </a:lnTo>
                <a:lnTo>
                  <a:pt x="163773" y="955343"/>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03895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ck Title Option 2">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ctrTitle" hasCustomPrompt="1"/>
          </p:nvPr>
        </p:nvSpPr>
        <p:spPr>
          <a:xfrm>
            <a:off x="1524000" y="1122363"/>
            <a:ext cx="9144000" cy="2192337"/>
          </a:xfrm>
          <a:prstGeom prst="rect">
            <a:avLst/>
          </a:prstGeom>
        </p:spPr>
        <p:txBody>
          <a:bodyPr lIns="0" tIns="0" rIns="0" bIns="0" anchor="b">
            <a:normAutofit/>
          </a:bodyPr>
          <a:lstStyle>
            <a:lvl1pPr algn="l">
              <a:lnSpc>
                <a:spcPct val="100000"/>
              </a:lnSpc>
              <a:defRPr sz="6000" spc="-150">
                <a:solidFill>
                  <a:schemeClr val="tx1"/>
                </a:solidFill>
                <a:latin typeface="Source Serif Pro" charset="0"/>
                <a:ea typeface="Source Serif Pro" charset="0"/>
                <a:cs typeface="Source Serif Pro" charset="0"/>
              </a:defRPr>
            </a:lvl1pPr>
          </a:lstStyle>
          <a:p>
            <a:r>
              <a:rPr lang="en-US" dirty="0"/>
              <a:t>Deck Title Option 2</a:t>
            </a:r>
          </a:p>
        </p:txBody>
      </p:sp>
      <p:sp>
        <p:nvSpPr>
          <p:cNvPr id="13" name="Subtitle 2"/>
          <p:cNvSpPr>
            <a:spLocks noGrp="1"/>
          </p:cNvSpPr>
          <p:nvPr>
            <p:ph type="subTitle" idx="1" hasCustomPrompt="1"/>
          </p:nvPr>
        </p:nvSpPr>
        <p:spPr>
          <a:xfrm>
            <a:off x="1524000" y="3322638"/>
            <a:ext cx="9144000" cy="474662"/>
          </a:xfrm>
          <a:prstGeom prst="rect">
            <a:avLst/>
          </a:prstGeom>
        </p:spPr>
        <p:txBody>
          <a:bodyPr lIns="0">
            <a:noAutofit/>
          </a:bodyPr>
          <a:lstStyle>
            <a:lvl1pPr marL="0" indent="0" algn="l">
              <a:buNone/>
              <a:defRPr sz="2800" b="1" i="0" baseline="0">
                <a:solidFill>
                  <a:schemeClr val="accent1"/>
                </a:solidFill>
                <a:latin typeface="Open Sans Semibold" charset="0"/>
                <a:ea typeface="Open Sans Semibold" charset="0"/>
                <a:cs typeface="Open Sans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Subtext style line 1</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7040" y="6375400"/>
            <a:ext cx="1096292" cy="229977"/>
          </a:xfrm>
          <a:prstGeom prst="rect">
            <a:avLst/>
          </a:prstGeom>
        </p:spPr>
      </p:pic>
      <p:sp>
        <p:nvSpPr>
          <p:cNvPr id="6" name="Text Placeholder 5"/>
          <p:cNvSpPr>
            <a:spLocks noGrp="1"/>
          </p:cNvSpPr>
          <p:nvPr>
            <p:ph type="body" sz="quarter" idx="10" hasCustomPrompt="1"/>
          </p:nvPr>
        </p:nvSpPr>
        <p:spPr>
          <a:xfrm>
            <a:off x="1524000" y="3797300"/>
            <a:ext cx="9144000" cy="660400"/>
          </a:xfrm>
          <a:prstGeom prst="rect">
            <a:avLst/>
          </a:prstGeom>
        </p:spPr>
        <p:txBody>
          <a:bodyPr/>
          <a:lstStyle>
            <a:lvl1pPr marL="0" indent="0">
              <a:buNone/>
              <a:defRPr sz="2000" b="0" i="0" baseline="0">
                <a:solidFill>
                  <a:schemeClr val="tx1">
                    <a:lumMod val="50000"/>
                    <a:lumOff val="50000"/>
                  </a:schemeClr>
                </a:solidFill>
                <a:latin typeface="Open Sans" charset="0"/>
                <a:ea typeface="Open Sans" charset="0"/>
                <a:cs typeface="Open Sans" charset="0"/>
              </a:defRPr>
            </a:lvl1pPr>
          </a:lstStyle>
          <a:p>
            <a:pPr lvl="0"/>
            <a:r>
              <a:rPr lang="en-US" sz="2000" dirty="0"/>
              <a:t>Subtext style line 2</a:t>
            </a:r>
            <a:endParaRPr lang="en-US" dirty="0"/>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grpSp>
        <p:nvGrpSpPr>
          <p:cNvPr id="10" name="Group 9">
            <a:extLst>
              <a:ext uri="{FF2B5EF4-FFF2-40B4-BE49-F238E27FC236}">
                <a16:creationId xmlns:a16="http://schemas.microsoft.com/office/drawing/2014/main" id="{F01DB517-1E6E-A042-BCF2-8151D55AF3AC}"/>
              </a:ext>
            </a:extLst>
          </p:cNvPr>
          <p:cNvGrpSpPr/>
          <p:nvPr userDrawn="1"/>
        </p:nvGrpSpPr>
        <p:grpSpPr>
          <a:xfrm>
            <a:off x="0" y="0"/>
            <a:ext cx="12192000" cy="6858000"/>
            <a:chOff x="15811499" y="12560299"/>
            <a:chExt cx="12250422" cy="6889750"/>
          </a:xfrm>
          <a:gradFill>
            <a:gsLst>
              <a:gs pos="0">
                <a:schemeClr val="accent1">
                  <a:lumMod val="60000"/>
                  <a:lumOff val="40000"/>
                </a:schemeClr>
              </a:gs>
              <a:gs pos="100000">
                <a:schemeClr val="accent2">
                  <a:lumMod val="75000"/>
                </a:schemeClr>
              </a:gs>
            </a:gsLst>
            <a:path path="circle">
              <a:fillToRect l="100000" b="100000"/>
            </a:path>
          </a:gradFill>
          <a:effectLst>
            <a:outerShdw blurRad="317500" dist="190500" dir="5400000" algn="t" rotWithShape="0">
              <a:schemeClr val="accent2">
                <a:lumMod val="50000"/>
                <a:alpha val="20000"/>
              </a:schemeClr>
            </a:outerShdw>
          </a:effectLst>
        </p:grpSpPr>
        <p:sp>
          <p:nvSpPr>
            <p:cNvPr id="11" name="Shape">
              <a:extLst>
                <a:ext uri="{FF2B5EF4-FFF2-40B4-BE49-F238E27FC236}">
                  <a16:creationId xmlns:a16="http://schemas.microsoft.com/office/drawing/2014/main" id="{CC8B5968-8573-E94E-81D0-787E93F87438}"/>
                </a:ext>
              </a:extLst>
            </p:cNvPr>
            <p:cNvSpPr/>
            <p:nvPr/>
          </p:nvSpPr>
          <p:spPr>
            <a:xfrm>
              <a:off x="15811499" y="14681200"/>
              <a:ext cx="12247880" cy="4768849"/>
            </a:xfrm>
            <a:custGeom>
              <a:avLst/>
              <a:gdLst/>
              <a:ahLst/>
              <a:cxnLst>
                <a:cxn ang="0">
                  <a:pos x="wd2" y="hd2"/>
                </a:cxn>
                <a:cxn ang="5400000">
                  <a:pos x="wd2" y="hd2"/>
                </a:cxn>
                <a:cxn ang="10800000">
                  <a:pos x="wd2" y="hd2"/>
                </a:cxn>
                <a:cxn ang="16200000">
                  <a:pos x="wd2" y="hd2"/>
                </a:cxn>
              </a:cxnLst>
              <a:rect l="0" t="0" r="r" b="b"/>
              <a:pathLst>
                <a:path w="21600" h="21600" extrusionOk="0">
                  <a:moveTo>
                    <a:pt x="21600" y="8404"/>
                  </a:moveTo>
                  <a:lnTo>
                    <a:pt x="21600" y="0"/>
                  </a:lnTo>
                  <a:lnTo>
                    <a:pt x="19719" y="15882"/>
                  </a:lnTo>
                  <a:cubicBezTo>
                    <a:pt x="19674" y="16262"/>
                    <a:pt x="19533" y="16515"/>
                    <a:pt x="19378" y="16498"/>
                  </a:cubicBezTo>
                  <a:lnTo>
                    <a:pt x="2806" y="14369"/>
                  </a:lnTo>
                  <a:cubicBezTo>
                    <a:pt x="2730" y="14358"/>
                    <a:pt x="2659" y="14283"/>
                    <a:pt x="2600" y="14156"/>
                  </a:cubicBezTo>
                  <a:lnTo>
                    <a:pt x="0" y="8318"/>
                  </a:lnTo>
                  <a:lnTo>
                    <a:pt x="0" y="11568"/>
                  </a:lnTo>
                  <a:lnTo>
                    <a:pt x="423" y="12517"/>
                  </a:lnTo>
                  <a:cubicBezTo>
                    <a:pt x="665" y="13058"/>
                    <a:pt x="504" y="14076"/>
                    <a:pt x="184" y="14036"/>
                  </a:cubicBezTo>
                  <a:lnTo>
                    <a:pt x="0" y="14013"/>
                  </a:lnTo>
                  <a:lnTo>
                    <a:pt x="0" y="16463"/>
                  </a:lnTo>
                  <a:lnTo>
                    <a:pt x="2193" y="16745"/>
                  </a:lnTo>
                  <a:cubicBezTo>
                    <a:pt x="2269" y="16757"/>
                    <a:pt x="2341" y="16831"/>
                    <a:pt x="2399" y="16958"/>
                  </a:cubicBezTo>
                  <a:lnTo>
                    <a:pt x="4466" y="21600"/>
                  </a:lnTo>
                  <a:lnTo>
                    <a:pt x="5913" y="21600"/>
                  </a:lnTo>
                  <a:lnTo>
                    <a:pt x="4576" y="18597"/>
                  </a:lnTo>
                  <a:cubicBezTo>
                    <a:pt x="4334" y="18057"/>
                    <a:pt x="4495" y="17038"/>
                    <a:pt x="4815" y="17079"/>
                  </a:cubicBezTo>
                  <a:lnTo>
                    <a:pt x="18924" y="18891"/>
                  </a:lnTo>
                  <a:cubicBezTo>
                    <a:pt x="19143" y="18919"/>
                    <a:pt x="19293" y="19472"/>
                    <a:pt x="19230" y="20007"/>
                  </a:cubicBezTo>
                  <a:lnTo>
                    <a:pt x="19042" y="21594"/>
                  </a:lnTo>
                  <a:lnTo>
                    <a:pt x="20037" y="21594"/>
                  </a:lnTo>
                  <a:lnTo>
                    <a:pt x="20258" y="19719"/>
                  </a:lnTo>
                  <a:cubicBezTo>
                    <a:pt x="20303" y="19339"/>
                    <a:pt x="20444" y="19086"/>
                    <a:pt x="20599" y="19103"/>
                  </a:cubicBezTo>
                  <a:lnTo>
                    <a:pt x="21598" y="19230"/>
                  </a:lnTo>
                  <a:lnTo>
                    <a:pt x="21598" y="16780"/>
                  </a:lnTo>
                  <a:lnTo>
                    <a:pt x="21054" y="16711"/>
                  </a:lnTo>
                  <a:cubicBezTo>
                    <a:pt x="20834" y="16682"/>
                    <a:pt x="20684" y="16130"/>
                    <a:pt x="20747" y="15595"/>
                  </a:cubicBezTo>
                  <a:lnTo>
                    <a:pt x="21600" y="8404"/>
                  </a:lnTo>
                  <a:close/>
                </a:path>
              </a:pathLst>
            </a:custGeom>
            <a:grp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2DBC1A13-5BAF-1546-BAEF-0689CE847737}"/>
                </a:ext>
              </a:extLst>
            </p:cNvPr>
            <p:cNvSpPr/>
            <p:nvPr/>
          </p:nvSpPr>
          <p:spPr>
            <a:xfrm>
              <a:off x="25920699" y="12560299"/>
              <a:ext cx="2141222" cy="1497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2092"/>
                  </a:lnTo>
                  <a:lnTo>
                    <a:pt x="9506" y="0"/>
                  </a:lnTo>
                  <a:close/>
                </a:path>
              </a:pathLst>
            </a:custGeom>
            <a:grpFill/>
            <a:ln w="12700">
              <a:miter lim="400000"/>
            </a:ln>
          </p:spPr>
          <p:txBody>
            <a:bodyPr lIns="38100" tIns="38100" rIns="38100" bIns="38100" anchor="ctr"/>
            <a:lstStyle/>
            <a:p>
              <a:pPr>
                <a:defRPr sz="3000">
                  <a:solidFill>
                    <a:srgbClr val="FFFFFF"/>
                  </a:solidFill>
                </a:defRPr>
              </a:pPr>
              <a:endParaRPr/>
            </a:p>
          </p:txBody>
        </p:sp>
      </p:gr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089245"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983464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989F628-B76C-844D-AB00-AADE9CE07496}"/>
              </a:ext>
            </a:extLst>
          </p:cNvPr>
          <p:cNvSpPr>
            <a:spLocks noGrp="1"/>
          </p:cNvSpPr>
          <p:nvPr>
            <p:ph type="pic" sz="quarter" idx="13"/>
          </p:nvPr>
        </p:nvSpPr>
        <p:spPr>
          <a:xfrm>
            <a:off x="9448800" y="1531580"/>
            <a:ext cx="2743199" cy="5322627"/>
          </a:xfrm>
          <a:custGeom>
            <a:avLst/>
            <a:gdLst>
              <a:gd name="connsiteX0" fmla="*/ 1733265 w 2743199"/>
              <a:gd name="connsiteY0" fmla="*/ 0 h 5322627"/>
              <a:gd name="connsiteX1" fmla="*/ 2743199 w 2743199"/>
              <a:gd name="connsiteY1" fmla="*/ 709683 h 5322627"/>
              <a:gd name="connsiteX2" fmla="*/ 2743199 w 2743199"/>
              <a:gd name="connsiteY2" fmla="*/ 5322627 h 5322627"/>
              <a:gd name="connsiteX3" fmla="*/ 0 w 2743199"/>
              <a:gd name="connsiteY3" fmla="*/ 5322627 h 5322627"/>
            </a:gdLst>
            <a:ahLst/>
            <a:cxnLst>
              <a:cxn ang="0">
                <a:pos x="connsiteX0" y="connsiteY0"/>
              </a:cxn>
              <a:cxn ang="0">
                <a:pos x="connsiteX1" y="connsiteY1"/>
              </a:cxn>
              <a:cxn ang="0">
                <a:pos x="connsiteX2" y="connsiteY2"/>
              </a:cxn>
              <a:cxn ang="0">
                <a:pos x="connsiteX3" y="connsiteY3"/>
              </a:cxn>
            </a:cxnLst>
            <a:rect l="l" t="t" r="r" b="b"/>
            <a:pathLst>
              <a:path w="2743199" h="5322627">
                <a:moveTo>
                  <a:pt x="1733265" y="0"/>
                </a:moveTo>
                <a:lnTo>
                  <a:pt x="2743199" y="709683"/>
                </a:lnTo>
                <a:lnTo>
                  <a:pt x="2743199" y="5322627"/>
                </a:lnTo>
                <a:lnTo>
                  <a:pt x="0" y="5322627"/>
                </a:lnTo>
                <a:close/>
              </a:path>
            </a:pathLst>
          </a:custGeom>
          <a:solidFill>
            <a:schemeClr val="bg1">
              <a:lumMod val="85000"/>
            </a:schemeClr>
          </a:solidFill>
          <a:ln>
            <a:noFill/>
          </a:ln>
        </p:spPr>
        <p:txBody>
          <a:bodyPr wrap="square" anchor="b">
            <a:noAutofit/>
          </a:bodyPr>
          <a:lstStyle>
            <a:lvl1pPr algn="r">
              <a:buNone/>
              <a:defRPr>
                <a:solidFill>
                  <a:schemeClr val="tx1"/>
                </a:solidFill>
              </a:defRPr>
            </a:lvl1pPr>
          </a:lstStyle>
          <a:p>
            <a:r>
              <a:rPr lang="en-US"/>
              <a:t>Click icon to add picture</a:t>
            </a:r>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831654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1678674" y="6356350"/>
            <a:ext cx="1902725" cy="365125"/>
          </a:xfrm>
        </p:spPr>
        <p:txBody>
          <a:bodyPr/>
          <a:lstStyle/>
          <a:p>
            <a:r>
              <a:rPr lang="en-US" dirty="0"/>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347748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271850" y="6356350"/>
            <a:ext cx="544149"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923985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54130A3-787B-0C4E-8653-9217B48B273C}"/>
              </a:ext>
            </a:extLst>
          </p:cNvPr>
          <p:cNvSpPr>
            <a:spLocks noGrp="1"/>
          </p:cNvSpPr>
          <p:nvPr>
            <p:ph type="pic" sz="quarter" idx="13"/>
          </p:nvPr>
        </p:nvSpPr>
        <p:spPr>
          <a:xfrm>
            <a:off x="7538114" y="515203"/>
            <a:ext cx="4653886" cy="5827594"/>
          </a:xfrm>
          <a:custGeom>
            <a:avLst/>
            <a:gdLst>
              <a:gd name="connsiteX0" fmla="*/ 4653886 w 4653886"/>
              <a:gd name="connsiteY0" fmla="*/ 0 h 5827594"/>
              <a:gd name="connsiteX1" fmla="*/ 4653886 w 4653886"/>
              <a:gd name="connsiteY1" fmla="*/ 5827594 h 5827594"/>
              <a:gd name="connsiteX2" fmla="*/ 0 w 4653886"/>
              <a:gd name="connsiteY2" fmla="*/ 5568287 h 5827594"/>
              <a:gd name="connsiteX3" fmla="*/ 655092 w 4653886"/>
              <a:gd name="connsiteY3" fmla="*/ 477672 h 5827594"/>
            </a:gdLst>
            <a:ahLst/>
            <a:cxnLst>
              <a:cxn ang="0">
                <a:pos x="connsiteX0" y="connsiteY0"/>
              </a:cxn>
              <a:cxn ang="0">
                <a:pos x="connsiteX1" y="connsiteY1"/>
              </a:cxn>
              <a:cxn ang="0">
                <a:pos x="connsiteX2" y="connsiteY2"/>
              </a:cxn>
              <a:cxn ang="0">
                <a:pos x="connsiteX3" y="connsiteY3"/>
              </a:cxn>
            </a:cxnLst>
            <a:rect l="l" t="t" r="r" b="b"/>
            <a:pathLst>
              <a:path w="4653886" h="5827594">
                <a:moveTo>
                  <a:pt x="4653886" y="0"/>
                </a:moveTo>
                <a:lnTo>
                  <a:pt x="4653886" y="5827594"/>
                </a:lnTo>
                <a:lnTo>
                  <a:pt x="0" y="5568287"/>
                </a:lnTo>
                <a:lnTo>
                  <a:pt x="655092" y="477672"/>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2142699"/>
            <a:ext cx="6442407" cy="1924334"/>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165317"/>
            <a:ext cx="6442407" cy="100718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413819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F690853-E8AC-9948-9EAF-011E5C9F0E7D}"/>
              </a:ext>
            </a:extLst>
          </p:cNvPr>
          <p:cNvSpPr>
            <a:spLocks noGrp="1"/>
          </p:cNvSpPr>
          <p:nvPr>
            <p:ph type="pic" sz="quarter" idx="13"/>
          </p:nvPr>
        </p:nvSpPr>
        <p:spPr>
          <a:xfrm>
            <a:off x="0" y="-2901"/>
            <a:ext cx="11546006" cy="3398293"/>
          </a:xfrm>
          <a:custGeom>
            <a:avLst/>
            <a:gdLst>
              <a:gd name="connsiteX0" fmla="*/ 0 w 11546006"/>
              <a:gd name="connsiteY0" fmla="*/ 0 h 3398293"/>
              <a:gd name="connsiteX1" fmla="*/ 11546006 w 11546006"/>
              <a:gd name="connsiteY1" fmla="*/ 0 h 3398293"/>
              <a:gd name="connsiteX2" fmla="*/ 11081982 w 11546006"/>
              <a:gd name="connsiteY2" fmla="*/ 3398293 h 3398293"/>
              <a:gd name="connsiteX3" fmla="*/ 0 w 11546006"/>
              <a:gd name="connsiteY3" fmla="*/ 2715905 h 3398293"/>
            </a:gdLst>
            <a:ahLst/>
            <a:cxnLst>
              <a:cxn ang="0">
                <a:pos x="connsiteX0" y="connsiteY0"/>
              </a:cxn>
              <a:cxn ang="0">
                <a:pos x="connsiteX1" y="connsiteY1"/>
              </a:cxn>
              <a:cxn ang="0">
                <a:pos x="connsiteX2" y="connsiteY2"/>
              </a:cxn>
              <a:cxn ang="0">
                <a:pos x="connsiteX3" y="connsiteY3"/>
              </a:cxn>
            </a:cxnLst>
            <a:rect l="l" t="t" r="r" b="b"/>
            <a:pathLst>
              <a:path w="11546006" h="3398293">
                <a:moveTo>
                  <a:pt x="0" y="0"/>
                </a:moveTo>
                <a:lnTo>
                  <a:pt x="11546006" y="0"/>
                </a:lnTo>
                <a:lnTo>
                  <a:pt x="11081982" y="3398293"/>
                </a:lnTo>
                <a:lnTo>
                  <a:pt x="0" y="2715905"/>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3019425"/>
            <a:ext cx="7602466" cy="1992312"/>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5148262"/>
            <a:ext cx="10515600" cy="9413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934446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308C457D-8CAB-DD40-B341-11A85335FB29}"/>
              </a:ext>
            </a:extLst>
          </p:cNvPr>
          <p:cNvSpPr>
            <a:spLocks noGrp="1"/>
          </p:cNvSpPr>
          <p:nvPr>
            <p:ph type="pic" sz="quarter" idx="17"/>
          </p:nvPr>
        </p:nvSpPr>
        <p:spPr>
          <a:xfrm>
            <a:off x="9531302" y="1"/>
            <a:ext cx="2660699" cy="3220821"/>
          </a:xfrm>
          <a:custGeom>
            <a:avLst/>
            <a:gdLst>
              <a:gd name="connsiteX0" fmla="*/ 313899 w 2660699"/>
              <a:gd name="connsiteY0" fmla="*/ 0 h 3220821"/>
              <a:gd name="connsiteX1" fmla="*/ 2660699 w 2660699"/>
              <a:gd name="connsiteY1" fmla="*/ 0 h 3220821"/>
              <a:gd name="connsiteX2" fmla="*/ 2660699 w 2660699"/>
              <a:gd name="connsiteY2" fmla="*/ 3220821 h 3220821"/>
              <a:gd name="connsiteX3" fmla="*/ 0 w 2660699"/>
              <a:gd name="connsiteY3" fmla="*/ 3002507 h 3220821"/>
            </a:gdLst>
            <a:ahLst/>
            <a:cxnLst>
              <a:cxn ang="0">
                <a:pos x="connsiteX0" y="connsiteY0"/>
              </a:cxn>
              <a:cxn ang="0">
                <a:pos x="connsiteX1" y="connsiteY1"/>
              </a:cxn>
              <a:cxn ang="0">
                <a:pos x="connsiteX2" y="connsiteY2"/>
              </a:cxn>
              <a:cxn ang="0">
                <a:pos x="connsiteX3" y="connsiteY3"/>
              </a:cxn>
            </a:cxnLst>
            <a:rect l="l" t="t" r="r" b="b"/>
            <a:pathLst>
              <a:path w="2660699" h="3220821">
                <a:moveTo>
                  <a:pt x="313899" y="0"/>
                </a:moveTo>
                <a:lnTo>
                  <a:pt x="2660699" y="0"/>
                </a:lnTo>
                <a:lnTo>
                  <a:pt x="2660699" y="3220821"/>
                </a:lnTo>
                <a:lnTo>
                  <a:pt x="0" y="3002507"/>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27" name="Picture Placeholder 26">
            <a:extLst>
              <a:ext uri="{FF2B5EF4-FFF2-40B4-BE49-F238E27FC236}">
                <a16:creationId xmlns:a16="http://schemas.microsoft.com/office/drawing/2014/main" id="{79892383-2B29-F649-886F-BCA90DD49C73}"/>
              </a:ext>
            </a:extLst>
          </p:cNvPr>
          <p:cNvSpPr>
            <a:spLocks noGrp="1"/>
          </p:cNvSpPr>
          <p:nvPr>
            <p:ph type="pic" sz="quarter" idx="18"/>
          </p:nvPr>
        </p:nvSpPr>
        <p:spPr>
          <a:xfrm>
            <a:off x="646041" y="0"/>
            <a:ext cx="9116705" cy="3098042"/>
          </a:xfrm>
          <a:custGeom>
            <a:avLst/>
            <a:gdLst>
              <a:gd name="connsiteX0" fmla="*/ 0 w 9116705"/>
              <a:gd name="connsiteY0" fmla="*/ 0 h 3098042"/>
              <a:gd name="connsiteX1" fmla="*/ 9116705 w 9116705"/>
              <a:gd name="connsiteY1" fmla="*/ 0 h 3098042"/>
              <a:gd name="connsiteX2" fmla="*/ 8693624 w 9116705"/>
              <a:gd name="connsiteY2" fmla="*/ 3098042 h 3098042"/>
              <a:gd name="connsiteX3" fmla="*/ 668741 w 9116705"/>
              <a:gd name="connsiteY3" fmla="*/ 2538484 h 3098042"/>
            </a:gdLst>
            <a:ahLst/>
            <a:cxnLst>
              <a:cxn ang="0">
                <a:pos x="connsiteX0" y="connsiteY0"/>
              </a:cxn>
              <a:cxn ang="0">
                <a:pos x="connsiteX1" y="connsiteY1"/>
              </a:cxn>
              <a:cxn ang="0">
                <a:pos x="connsiteX2" y="connsiteY2"/>
              </a:cxn>
              <a:cxn ang="0">
                <a:pos x="connsiteX3" y="connsiteY3"/>
              </a:cxn>
            </a:cxnLst>
            <a:rect l="l" t="t" r="r" b="b"/>
            <a:pathLst>
              <a:path w="9116705" h="3098042">
                <a:moveTo>
                  <a:pt x="0" y="0"/>
                </a:moveTo>
                <a:lnTo>
                  <a:pt x="9116705" y="0"/>
                </a:lnTo>
                <a:lnTo>
                  <a:pt x="8693624" y="3098042"/>
                </a:lnTo>
                <a:lnTo>
                  <a:pt x="668741" y="2538484"/>
                </a:lnTo>
                <a:close/>
              </a:path>
            </a:pathLst>
          </a:custGeom>
          <a:solidFill>
            <a:schemeClr val="bg1">
              <a:lumMod val="85000"/>
            </a:schemeClr>
          </a:solidFill>
          <a:ln>
            <a:noFill/>
          </a:ln>
        </p:spPr>
        <p:txBody>
          <a:bodyPr wrap="square" anchor="ctr">
            <a:noAutofit/>
          </a:bodyPr>
          <a:lstStyle>
            <a:lvl1pPr algn="ctr">
              <a:buNone/>
              <a:defRPr>
                <a:solidFill>
                  <a:schemeClr val="tx1"/>
                </a:solidFill>
              </a:defRPr>
            </a:lvl1pPr>
          </a:lstStyle>
          <a:p>
            <a:r>
              <a:rPr lang="en-US"/>
              <a:t>Click icon to add picture</a:t>
            </a: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2688608" y="2762250"/>
            <a:ext cx="5855317" cy="218322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2688608" y="5148262"/>
            <a:ext cx="5855317" cy="9413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2743200" cy="365125"/>
          </a:xfrm>
        </p:spPr>
        <p:txBody>
          <a:bodyPr/>
          <a:lstStyle/>
          <a:p>
            <a:r>
              <a:rPr lang="en-US" dirty="0"/>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3754484"/>
            <a:ext cx="1701800" cy="291212"/>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4052057"/>
            <a:ext cx="1701800" cy="291212"/>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4349630"/>
            <a:ext cx="1701800" cy="291212"/>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34393450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bg1"/>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1290575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201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A36E-B444-4797-8015-DE436889E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7044A-EA44-4442-95D3-581FADC07C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47125A-86F6-49F9-A526-9882C9CF1986}"/>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CA76F1DF-2364-4828-AAF2-C8AC1E81F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6B809-207C-4D9C-838F-8F92CC56DABD}"/>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685787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9C5C-1137-41F2-96C0-48B751386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8BDFE-DA8C-434E-9CB6-B3547EC21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4662A-5339-4E26-BF41-945A01E14D6E}"/>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50DAED52-E965-466F-9D93-5960080DA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9F2B7-CDE5-4C25-816C-33F6AFEA2CAE}"/>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1788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5C9E-1F69-4EC2-983D-4AB14649B5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706297-20CC-4CBD-AC95-EFA75EFD3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C4C990-CA53-40C1-870A-7995E7C3C9C9}"/>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D49DB532-894D-4FCC-98BA-7757687B3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6D0E4-22A5-462C-BACB-43635D4A062E}"/>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90289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ption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24000" y="3703638"/>
            <a:ext cx="9144000" cy="1655762"/>
          </a:xfrm>
          <a:prstGeom prst="rect">
            <a:avLst/>
          </a:prstGeom>
        </p:spPr>
        <p:txBody>
          <a:bodyPr lIns="0">
            <a:normAutofit/>
          </a:bodyPr>
          <a:lstStyle>
            <a:lvl1pPr marL="0" indent="0" algn="l">
              <a:buNone/>
              <a:defRPr sz="2400" b="0" i="0" baseline="0">
                <a:solidFill>
                  <a:schemeClr val="tx2"/>
                </a:solidFill>
                <a:latin typeface="Open Sans" charset="0"/>
                <a:ea typeface="Open Sans" charset="0"/>
                <a:cs typeface="Open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subhead or first point</a:t>
            </a:r>
          </a:p>
          <a:p>
            <a:r>
              <a:rPr lang="en-US" dirty="0"/>
              <a:t>Second point</a:t>
            </a:r>
          </a:p>
          <a:p>
            <a:r>
              <a:rPr lang="en-US" dirty="0"/>
              <a:t>Third point</a:t>
            </a:r>
          </a:p>
        </p:txBody>
      </p:sp>
      <p:sp>
        <p:nvSpPr>
          <p:cNvPr id="6"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19" name="Straight Connector 18"/>
          <p:cNvCxnSpPr/>
          <p:nvPr/>
        </p:nvCxnSpPr>
        <p:spPr>
          <a:xfrm>
            <a:off x="457200" y="6126480"/>
            <a:ext cx="1124712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524000" y="3416300"/>
            <a:ext cx="2197100"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1524000" y="1122363"/>
            <a:ext cx="9144000" cy="2192337"/>
          </a:xfrm>
          <a:prstGeom prst="rect">
            <a:avLst/>
          </a:prstGeom>
        </p:spPr>
        <p:txBody>
          <a:bodyPr lIns="0" tIns="0" rIns="0" bIns="0" anchor="b">
            <a:normAutofit/>
          </a:bodyPr>
          <a:lstStyle>
            <a:lvl1pPr algn="l">
              <a:lnSpc>
                <a:spcPct val="100000"/>
              </a:lnSpc>
              <a:defRPr sz="6000" spc="-150">
                <a:solidFill>
                  <a:schemeClr val="tx1"/>
                </a:solidFill>
                <a:latin typeface="Source Serif Pro" charset="0"/>
                <a:ea typeface="Source Serif Pro" charset="0"/>
                <a:cs typeface="Source Serif Pro" charset="0"/>
              </a:defRPr>
            </a:lvl1pPr>
          </a:lstStyle>
          <a:p>
            <a:r>
              <a:rPr lang="en-US" dirty="0"/>
              <a:t>Section Title Option 1</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335E-111C-41E8-8AAC-66279CDC0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4C8C2-7E05-42FD-BC51-8E8FE6241D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4ACE4-993A-46CD-8718-7434A120E9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6D2A27-778E-4A70-B414-0BFF43AA9016}"/>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6" name="Footer Placeholder 5">
            <a:extLst>
              <a:ext uri="{FF2B5EF4-FFF2-40B4-BE49-F238E27FC236}">
                <a16:creationId xmlns:a16="http://schemas.microsoft.com/office/drawing/2014/main" id="{F986F513-9BE5-401C-AAB1-24B87C3D4A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84E5B-5938-4966-BB56-EB77E0181166}"/>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41112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64D2-370D-4B44-B21F-8CCD6CD409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C77523-E21A-4BC7-9118-C84536B84E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62E132-7BF4-4180-BACC-1CC1163656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AEBB9-57B7-4079-BB8D-A887296CFE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F1878-4239-42A0-8219-53B87ED62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34A879-0749-463F-A1E7-17988D51902F}"/>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8" name="Footer Placeholder 7">
            <a:extLst>
              <a:ext uri="{FF2B5EF4-FFF2-40B4-BE49-F238E27FC236}">
                <a16:creationId xmlns:a16="http://schemas.microsoft.com/office/drawing/2014/main" id="{78CE566F-6395-4571-A1D5-DFB196BF2B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2FF99E-BE53-47A8-9F17-70FB475F3A88}"/>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2569753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E9F60-5DF0-4E90-B520-E7DC35DA84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B392D1-67A5-4CDD-B304-3128A4126D5C}"/>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4" name="Footer Placeholder 3">
            <a:extLst>
              <a:ext uri="{FF2B5EF4-FFF2-40B4-BE49-F238E27FC236}">
                <a16:creationId xmlns:a16="http://schemas.microsoft.com/office/drawing/2014/main" id="{5253F938-092D-4566-B40D-B8DC5CE14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FA0567-62CB-46C2-968A-521A4049F4D7}"/>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3787180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51D422-BC6F-4B49-BBBD-A5F49EE4D548}"/>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3" name="Footer Placeholder 2">
            <a:extLst>
              <a:ext uri="{FF2B5EF4-FFF2-40B4-BE49-F238E27FC236}">
                <a16:creationId xmlns:a16="http://schemas.microsoft.com/office/drawing/2014/main" id="{18C015C9-8356-4AC0-A86D-6C6089F1BD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81CD70-2E76-4AA2-A862-CF4CAF8E5CD4}"/>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3759114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187B-2EF3-4765-9492-43EEF0175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79B575-C729-4125-8BCF-1DB10CC62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154929-6377-42AD-B572-986DEA5DD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2A447-C6C3-4577-B629-E40B3F6A2DC9}"/>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6" name="Footer Placeholder 5">
            <a:extLst>
              <a:ext uri="{FF2B5EF4-FFF2-40B4-BE49-F238E27FC236}">
                <a16:creationId xmlns:a16="http://schemas.microsoft.com/office/drawing/2014/main" id="{4C004151-7475-466D-92C5-511EBB0ACE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4A30C-C86A-4259-B55F-62CF4B08D57B}"/>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457509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2E00-AED3-4830-B55E-82666C62B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61AF12-E033-45A3-A84C-8FF7668ED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2AE7C-A83D-41B3-ABE8-CE65A3739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32B7A-B361-4CE5-B2F2-8F28D2167A81}"/>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6" name="Footer Placeholder 5">
            <a:extLst>
              <a:ext uri="{FF2B5EF4-FFF2-40B4-BE49-F238E27FC236}">
                <a16:creationId xmlns:a16="http://schemas.microsoft.com/office/drawing/2014/main" id="{87B3C7F0-28A5-46E5-A74C-41F2F3AC9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16E94-23C9-458C-83F2-8A5F3E13EEC5}"/>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3962764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A0AD-8711-4E06-9709-BF02830533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9089DD-0961-47B9-A332-DB350DA8A9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EF617-5399-488A-B455-88C16182562B}"/>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1EDFC03C-E60E-46BF-A960-37C905E2C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634FA-2F9E-451D-94C5-391FBBC915C8}"/>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765546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0DFAD-2A24-4CCF-B5AF-46A692DA6B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9E9C2B-3146-4A7E-A57E-37B24F8EA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52CD2-597F-4184-8CBE-ED76ED4926BA}"/>
              </a:ext>
            </a:extLst>
          </p:cNvPr>
          <p:cNvSpPr>
            <a:spLocks noGrp="1"/>
          </p:cNvSpPr>
          <p:nvPr>
            <p:ph type="dt" sz="half" idx="10"/>
          </p:nvPr>
        </p:nvSpPr>
        <p:spPr/>
        <p:txBody>
          <a:body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5A828221-1221-4387-A545-601947D06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BD74C-1F74-4A4C-AFA1-8B24F91F17EC}"/>
              </a:ext>
            </a:extLst>
          </p:cNvPr>
          <p:cNvSpPr>
            <a:spLocks noGrp="1"/>
          </p:cNvSpPr>
          <p:nvPr>
            <p:ph type="sldNum" sz="quarter" idx="12"/>
          </p:nvPr>
        </p:nvSpPr>
        <p:spPr/>
        <p:txBody>
          <a:bodyPr/>
          <a:lstStyle/>
          <a:p>
            <a:fld id="{0373BF13-917D-4243-AC9B-A9D1D5B74B01}" type="slidenum">
              <a:rPr lang="en-US" smtClean="0"/>
              <a:t>‹#›</a:t>
            </a:fld>
            <a:endParaRPr lang="en-US"/>
          </a:p>
        </p:txBody>
      </p:sp>
    </p:spTree>
    <p:extLst>
      <p:ext uri="{BB962C8B-B14F-4D97-AF65-F5344CB8AC3E}">
        <p14:creationId xmlns:p14="http://schemas.microsoft.com/office/powerpoint/2010/main" val="42537340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11" name="Shape">
            <a:extLst>
              <a:ext uri="{FF2B5EF4-FFF2-40B4-BE49-F238E27FC236}">
                <a16:creationId xmlns:a16="http://schemas.microsoft.com/office/drawing/2014/main" id="{444D6591-7B87-B242-88BF-3C1F1AD58C84}"/>
              </a:ext>
            </a:extLst>
          </p:cNvPr>
          <p:cNvSpPr/>
          <p:nvPr/>
        </p:nvSpPr>
        <p:spPr>
          <a:xfrm>
            <a:off x="2800349" y="5269729"/>
            <a:ext cx="7223763" cy="1588271"/>
          </a:xfrm>
          <a:custGeom>
            <a:avLst/>
            <a:gdLst/>
            <a:ahLst/>
            <a:cxnLst>
              <a:cxn ang="0">
                <a:pos x="wd2" y="hd2"/>
              </a:cxn>
              <a:cxn ang="5400000">
                <a:pos x="wd2" y="hd2"/>
              </a:cxn>
              <a:cxn ang="10800000">
                <a:pos x="wd2" y="hd2"/>
              </a:cxn>
              <a:cxn ang="16200000">
                <a:pos x="wd2" y="hd2"/>
              </a:cxn>
            </a:cxnLst>
            <a:rect l="0" t="0" r="r" b="b"/>
            <a:pathLst>
              <a:path w="21600" h="20496" extrusionOk="0">
                <a:moveTo>
                  <a:pt x="0" y="20496"/>
                </a:moveTo>
                <a:lnTo>
                  <a:pt x="2115" y="6107"/>
                </a:lnTo>
                <a:cubicBezTo>
                  <a:pt x="2841" y="1174"/>
                  <a:pt x="4234" y="-1104"/>
                  <a:pt x="5537" y="518"/>
                </a:cubicBezTo>
                <a:lnTo>
                  <a:pt x="21600" y="20496"/>
                </a:lnTo>
                <a:lnTo>
                  <a:pt x="0" y="20496"/>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D85986E2-2BF8-7D4E-87B8-9BC1DFFEADA9}"/>
              </a:ext>
            </a:extLst>
          </p:cNvPr>
          <p:cNvSpPr/>
          <p:nvPr/>
        </p:nvSpPr>
        <p:spPr>
          <a:xfrm>
            <a:off x="6267450" y="5510756"/>
            <a:ext cx="5924550" cy="1347244"/>
          </a:xfrm>
          <a:custGeom>
            <a:avLst/>
            <a:gdLst/>
            <a:ahLst/>
            <a:cxnLst>
              <a:cxn ang="0">
                <a:pos x="wd2" y="hd2"/>
              </a:cxn>
              <a:cxn ang="5400000">
                <a:pos x="wd2" y="hd2"/>
              </a:cxn>
              <a:cxn ang="10800000">
                <a:pos x="wd2" y="hd2"/>
              </a:cxn>
              <a:cxn ang="16200000">
                <a:pos x="wd2" y="hd2"/>
              </a:cxn>
            </a:cxnLst>
            <a:rect l="0" t="0" r="r" b="b"/>
            <a:pathLst>
              <a:path w="21600" h="21158" extrusionOk="0">
                <a:moveTo>
                  <a:pt x="0" y="21158"/>
                </a:moveTo>
                <a:lnTo>
                  <a:pt x="10450" y="1353"/>
                </a:lnTo>
                <a:cubicBezTo>
                  <a:pt x="11326" y="-302"/>
                  <a:pt x="12312" y="-442"/>
                  <a:pt x="13210" y="954"/>
                </a:cubicBezTo>
                <a:lnTo>
                  <a:pt x="21600" y="13978"/>
                </a:lnTo>
                <a:lnTo>
                  <a:pt x="21600" y="21158"/>
                </a:lnTo>
                <a:lnTo>
                  <a:pt x="0" y="21158"/>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lvl1pPr>
              <a:defRPr>
                <a:solidFill>
                  <a:schemeClr val="tx2"/>
                </a:solidFill>
              </a:defRPr>
            </a:lvl1p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831993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16" name="Shape">
            <a:extLst>
              <a:ext uri="{FF2B5EF4-FFF2-40B4-BE49-F238E27FC236}">
                <a16:creationId xmlns:a16="http://schemas.microsoft.com/office/drawing/2014/main" id="{22872910-0004-594D-960E-BFA1DA05088C}"/>
              </a:ext>
            </a:extLst>
          </p:cNvPr>
          <p:cNvSpPr/>
          <p:nvPr/>
        </p:nvSpPr>
        <p:spPr>
          <a:xfrm>
            <a:off x="5050087" y="0"/>
            <a:ext cx="7141913" cy="5384105"/>
          </a:xfrm>
          <a:custGeom>
            <a:avLst/>
            <a:gdLst/>
            <a:ahLst/>
            <a:cxnLst>
              <a:cxn ang="0">
                <a:pos x="wd2" y="hd2"/>
              </a:cxn>
              <a:cxn ang="5400000">
                <a:pos x="wd2" y="hd2"/>
              </a:cxn>
              <a:cxn ang="10800000">
                <a:pos x="wd2" y="hd2"/>
              </a:cxn>
              <a:cxn ang="16200000">
                <a:pos x="wd2" y="hd2"/>
              </a:cxn>
            </a:cxnLst>
            <a:rect l="0" t="0" r="r" b="b"/>
            <a:pathLst>
              <a:path w="21370" h="20979" extrusionOk="0">
                <a:moveTo>
                  <a:pt x="1495" y="0"/>
                </a:moveTo>
                <a:lnTo>
                  <a:pt x="21" y="16543"/>
                </a:lnTo>
                <a:cubicBezTo>
                  <a:pt x="-230" y="19358"/>
                  <a:pt x="1795" y="21600"/>
                  <a:pt x="3889" y="20823"/>
                </a:cubicBezTo>
                <a:lnTo>
                  <a:pt x="21370" y="14331"/>
                </a:lnTo>
                <a:lnTo>
                  <a:pt x="21370" y="0"/>
                </a:lnTo>
                <a:lnTo>
                  <a:pt x="1495" y="0"/>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017B7F8B-7DCC-4549-9ED8-9D0473A62672}"/>
              </a:ext>
            </a:extLst>
          </p:cNvPr>
          <p:cNvSpPr/>
          <p:nvPr/>
        </p:nvSpPr>
        <p:spPr>
          <a:xfrm>
            <a:off x="6724535" y="1"/>
            <a:ext cx="5467465" cy="6859265"/>
          </a:xfrm>
          <a:custGeom>
            <a:avLst/>
            <a:gdLst/>
            <a:ahLst/>
            <a:cxnLst>
              <a:cxn ang="0">
                <a:pos x="wd2" y="hd2"/>
              </a:cxn>
              <a:cxn ang="5400000">
                <a:pos x="wd2" y="hd2"/>
              </a:cxn>
              <a:cxn ang="10800000">
                <a:pos x="wd2" y="hd2"/>
              </a:cxn>
              <a:cxn ang="16200000">
                <a:pos x="wd2" y="hd2"/>
              </a:cxn>
            </a:cxnLst>
            <a:rect l="0" t="0" r="r" b="b"/>
            <a:pathLst>
              <a:path w="21091" h="21600" extrusionOk="0">
                <a:moveTo>
                  <a:pt x="7942" y="0"/>
                </a:moveTo>
                <a:lnTo>
                  <a:pt x="618" y="9317"/>
                </a:lnTo>
                <a:cubicBezTo>
                  <a:pt x="-509" y="10754"/>
                  <a:pt x="-53" y="12653"/>
                  <a:pt x="1651" y="13644"/>
                </a:cubicBezTo>
                <a:lnTo>
                  <a:pt x="15408" y="21600"/>
                </a:lnTo>
                <a:lnTo>
                  <a:pt x="21091" y="21600"/>
                </a:lnTo>
                <a:lnTo>
                  <a:pt x="21091" y="4"/>
                </a:lnTo>
                <a:lnTo>
                  <a:pt x="7942" y="4"/>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C7E228BF-1CA5-4856-ADE1-3CF4E8475976}"/>
              </a:ext>
            </a:extLst>
          </p:cNvPr>
          <p:cNvSpPr>
            <a:spLocks noGrp="1"/>
          </p:cNvSpPr>
          <p:nvPr userDrawn="1">
            <p:ph type="title"/>
          </p:nvPr>
        </p:nvSpPr>
        <p:spPr>
          <a:xfrm>
            <a:off x="831850" y="1709738"/>
            <a:ext cx="4114800" cy="2852737"/>
          </a:xfrm>
        </p:spPr>
        <p:txBody>
          <a:bodyPr anchor="b"/>
          <a:lstStyle>
            <a:lvl1pPr>
              <a:defRPr sz="6000"/>
            </a:lvl1pPr>
          </a:lstStyle>
          <a:p>
            <a:r>
              <a:rPr lang="en-US"/>
              <a:t>Click to edit Master title style</a:t>
            </a:r>
          </a:p>
        </p:txBody>
      </p:sp>
      <p:sp>
        <p:nvSpPr>
          <p:cNvPr id="9" name="Text Placeholder 2">
            <a:extLst>
              <a:ext uri="{FF2B5EF4-FFF2-40B4-BE49-F238E27FC236}">
                <a16:creationId xmlns:a16="http://schemas.microsoft.com/office/drawing/2014/main" id="{A75560DB-B208-41C1-AC26-ACACF8AE7CCD}"/>
              </a:ext>
            </a:extLst>
          </p:cNvPr>
          <p:cNvSpPr>
            <a:spLocks noGrp="1"/>
          </p:cNvSpPr>
          <p:nvPr userDrawn="1">
            <p:ph type="body" idx="1"/>
          </p:nvPr>
        </p:nvSpPr>
        <p:spPr>
          <a:xfrm>
            <a:off x="831850" y="4589463"/>
            <a:ext cx="41148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userDrawn="1">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userDrawn="1">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userDrawn="1">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9" name="Picture Placeholder 18">
            <a:extLst>
              <a:ext uri="{FF2B5EF4-FFF2-40B4-BE49-F238E27FC236}">
                <a16:creationId xmlns:a16="http://schemas.microsoft.com/office/drawing/2014/main" id="{48F67B63-88B9-E34A-9529-8E55CF8CFEDB}"/>
              </a:ext>
            </a:extLst>
          </p:cNvPr>
          <p:cNvSpPr>
            <a:spLocks noGrp="1"/>
          </p:cNvSpPr>
          <p:nvPr>
            <p:ph type="pic" sz="quarter" idx="13"/>
          </p:nvPr>
        </p:nvSpPr>
        <p:spPr>
          <a:xfrm>
            <a:off x="7231938" y="0"/>
            <a:ext cx="4960062" cy="6858000"/>
          </a:xfrm>
          <a:custGeom>
            <a:avLst/>
            <a:gdLst>
              <a:gd name="connsiteX0" fmla="*/ 2158398 w 4960062"/>
              <a:gd name="connsiteY0" fmla="*/ 0 h 6858000"/>
              <a:gd name="connsiteX1" fmla="*/ 4960062 w 4960062"/>
              <a:gd name="connsiteY1" fmla="*/ 0 h 6858000"/>
              <a:gd name="connsiteX2" fmla="*/ 4960062 w 4960062"/>
              <a:gd name="connsiteY2" fmla="*/ 6858000 h 6858000"/>
              <a:gd name="connsiteX3" fmla="*/ 4392468 w 4960062"/>
              <a:gd name="connsiteY3" fmla="*/ 6858000 h 6858000"/>
              <a:gd name="connsiteX4" fmla="*/ 215456 w 4960062"/>
              <a:gd name="connsiteY4" fmla="*/ 3919538 h 6858000"/>
              <a:gd name="connsiteX5" fmla="*/ 80714 w 4960062"/>
              <a:gd name="connsiteY5" fmla="*/ 32305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0062" h="6858000">
                <a:moveTo>
                  <a:pt x="2158398" y="0"/>
                </a:moveTo>
                <a:lnTo>
                  <a:pt x="4960062" y="0"/>
                </a:lnTo>
                <a:lnTo>
                  <a:pt x="4960062" y="6858000"/>
                </a:lnTo>
                <a:lnTo>
                  <a:pt x="4392468" y="6858000"/>
                </a:lnTo>
                <a:lnTo>
                  <a:pt x="215456" y="3919538"/>
                </a:lnTo>
                <a:cubicBezTo>
                  <a:pt x="-6788" y="3762693"/>
                  <a:pt x="-66595" y="3459480"/>
                  <a:pt x="80714" y="3230563"/>
                </a:cubicBezTo>
                <a:close/>
              </a:path>
            </a:pathLst>
          </a:custGeom>
          <a:solidFill>
            <a:schemeClr val="accent3"/>
          </a:solidFill>
        </p:spPr>
        <p:txBody>
          <a:bodyPr wrap="square" anchor="ctr">
            <a:noAutofit/>
          </a:bodyPr>
          <a:lstStyle>
            <a:lvl1pPr algn="ctr">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46726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Option 1">
    <p:spTree>
      <p:nvGrpSpPr>
        <p:cNvPr id="1" name=""/>
        <p:cNvGrpSpPr/>
        <p:nvPr/>
      </p:nvGrpSpPr>
      <p:grpSpPr>
        <a:xfrm>
          <a:off x="0" y="0"/>
          <a:ext cx="0" cy="0"/>
          <a:chOff x="0" y="0"/>
          <a:chExt cx="0" cy="0"/>
        </a:xfrm>
      </p:grpSpPr>
      <p:sp>
        <p:nvSpPr>
          <p:cNvPr id="3" name="Rectangle 2"/>
          <p:cNvSpPr/>
          <p:nvPr userDrawn="1"/>
        </p:nvSpPr>
        <p:spPr>
          <a:xfrm>
            <a:off x="0" y="0"/>
            <a:ext cx="12192000" cy="6172200"/>
          </a:xfrm>
          <a:prstGeom prst="rect">
            <a:avLst/>
          </a:prstGeom>
          <a:gradFill>
            <a:gsLst>
              <a:gs pos="0">
                <a:schemeClr val="accent2"/>
              </a:gs>
              <a:gs pos="100000">
                <a:schemeClr val="accent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p:cNvSpPr>
            <a:spLocks noGrp="1"/>
          </p:cNvSpPr>
          <p:nvPr>
            <p:ph type="subTitle" idx="1" hasCustomPrompt="1"/>
          </p:nvPr>
        </p:nvSpPr>
        <p:spPr>
          <a:xfrm>
            <a:off x="1524000" y="3703638"/>
            <a:ext cx="9144000" cy="1655762"/>
          </a:xfrm>
          <a:prstGeom prst="rect">
            <a:avLst/>
          </a:prstGeom>
        </p:spPr>
        <p:txBody>
          <a:bodyPr lIns="0">
            <a:normAutofit/>
          </a:bodyPr>
          <a:lstStyle>
            <a:lvl1pPr marL="0" indent="0" algn="l">
              <a:buNone/>
              <a:defRPr sz="2400" b="0" i="0" baseline="0">
                <a:solidFill>
                  <a:schemeClr val="bg1"/>
                </a:solidFill>
                <a:latin typeface="Open Sans" charset="0"/>
                <a:ea typeface="Open Sans" charset="0"/>
                <a:cs typeface="Open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subhead or first point</a:t>
            </a:r>
          </a:p>
          <a:p>
            <a:r>
              <a:rPr lang="en-US" dirty="0"/>
              <a:t>Second point</a:t>
            </a:r>
          </a:p>
          <a:p>
            <a:r>
              <a:rPr lang="en-US" dirty="0"/>
              <a:t>Third point</a:t>
            </a:r>
          </a:p>
        </p:txBody>
      </p:sp>
      <p:sp>
        <p:nvSpPr>
          <p:cNvPr id="15"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19" name="Straight Connector 18"/>
          <p:cNvCxnSpPr/>
          <p:nvPr userDrawn="1"/>
        </p:nvCxnSpPr>
        <p:spPr>
          <a:xfrm>
            <a:off x="1524000" y="3416300"/>
            <a:ext cx="2197100"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hasCustomPrompt="1"/>
          </p:nvPr>
        </p:nvSpPr>
        <p:spPr>
          <a:xfrm>
            <a:off x="1524000" y="1122363"/>
            <a:ext cx="9144000" cy="2192337"/>
          </a:xfrm>
          <a:prstGeom prst="rect">
            <a:avLst/>
          </a:prstGeom>
        </p:spPr>
        <p:txBody>
          <a:bodyPr lIns="0" tIns="0" rIns="0" bIns="0" anchor="b">
            <a:normAutofit/>
          </a:bodyPr>
          <a:lstStyle>
            <a:lvl1pPr algn="l">
              <a:lnSpc>
                <a:spcPct val="100000"/>
              </a:lnSpc>
              <a:defRPr sz="6000" spc="-150">
                <a:solidFill>
                  <a:schemeClr val="bg1"/>
                </a:solidFill>
                <a:latin typeface="Source Serif Pro" charset="0"/>
                <a:ea typeface="Source Serif Pro" charset="0"/>
                <a:cs typeface="Source Serif Pro" charset="0"/>
              </a:defRPr>
            </a:lvl1pPr>
          </a:lstStyle>
          <a:p>
            <a:r>
              <a:rPr lang="en-US" dirty="0"/>
              <a:t>Section Title Option 2</a:t>
            </a:r>
          </a:p>
        </p:txBody>
      </p:sp>
    </p:spTree>
  </p:cSld>
  <p:clrMapOvr>
    <a:masterClrMapping/>
  </p:clrMapOvr>
  <p:extLst>
    <p:ext uri="{DCECCB84-F9BA-43D5-87BE-67443E8EF086}">
      <p15:sldGuideLst xmlns:p15="http://schemas.microsoft.com/office/powerpoint/2012/main">
        <p15:guide id="1" orient="horz" pos="415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Statement 1">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6" name="Oval 5"/>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hasCustomPrompt="1"/>
          </p:nvPr>
        </p:nvSpPr>
        <p:spPr>
          <a:xfrm>
            <a:off x="914400" y="1828800"/>
            <a:ext cx="10332720" cy="3746123"/>
          </a:xfrm>
          <a:prstGeom prst="rect">
            <a:avLst/>
          </a:prstGeom>
        </p:spPr>
        <p:txBody>
          <a:bodyPr lIns="182880" rIns="182880">
            <a:normAutofit/>
          </a:bodyPr>
          <a:lstStyle>
            <a:lvl1pPr marL="0" indent="0" algn="l">
              <a:lnSpc>
                <a:spcPct val="100000"/>
              </a:lnSpc>
              <a:buNone/>
              <a:defRPr sz="4800" b="0" i="0" spc="-150" baseline="0">
                <a:solidFill>
                  <a:schemeClr val="tx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Bold statement layout option 1.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Pellentesque</a:t>
            </a:r>
            <a:r>
              <a:rPr lang="en-US" dirty="0"/>
              <a:t> </a:t>
            </a:r>
            <a:r>
              <a:rPr lang="en-US" dirty="0" err="1"/>
              <a:t>cras</a:t>
            </a:r>
            <a:r>
              <a:rPr lang="en-US" dirty="0"/>
              <a:t> </a:t>
            </a:r>
            <a:r>
              <a:rPr lang="en-US" dirty="0" err="1"/>
              <a:t>amet</a:t>
            </a:r>
            <a:r>
              <a:rPr lang="en-US" dirty="0"/>
              <a:t>.</a:t>
            </a:r>
          </a:p>
        </p:txBody>
      </p:sp>
      <p:sp>
        <p:nvSpPr>
          <p:cNvPr id="10"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with Text">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sp>
        <p:nvSpPr>
          <p:cNvPr id="6" name="Oval 5"/>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hasCustomPrompt="1"/>
          </p:nvPr>
        </p:nvSpPr>
        <p:spPr>
          <a:xfrm>
            <a:off x="914400" y="1115568"/>
            <a:ext cx="9821682" cy="1513332"/>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Large headline with additional text and here’s a second line</a:t>
            </a:r>
          </a:p>
        </p:txBody>
      </p:sp>
      <p:sp>
        <p:nvSpPr>
          <p:cNvPr id="3" name="Text Placeholder 2"/>
          <p:cNvSpPr>
            <a:spLocks noGrp="1"/>
          </p:cNvSpPr>
          <p:nvPr>
            <p:ph type="body" sz="quarter" idx="14" hasCustomPrompt="1"/>
          </p:nvPr>
        </p:nvSpPr>
        <p:spPr>
          <a:xfrm>
            <a:off x="914400" y="2882900"/>
            <a:ext cx="10350500" cy="2933700"/>
          </a:xfrm>
          <a:prstGeom prst="rect">
            <a:avLst/>
          </a:prstGeom>
        </p:spPr>
        <p:txBody>
          <a:bodyPr lIns="182880" rIns="182880">
            <a:normAutofit/>
          </a:bodyPr>
          <a:lstStyle>
            <a:lvl1pPr marL="0" indent="0">
              <a:lnSpc>
                <a:spcPct val="100000"/>
              </a:lnSpc>
              <a:buNone/>
              <a:defRPr sz="2400" b="0" i="0">
                <a:latin typeface="Open Sans Light" charset="0"/>
                <a:ea typeface="Open Sans Light" charset="0"/>
                <a:cs typeface="Open Sans Light" charset="0"/>
              </a:defRPr>
            </a:lvl1pPr>
          </a:lstStyle>
          <a:p>
            <a:r>
              <a:rPr lang="en-US" b="0" i="0" dirty="0">
                <a:latin typeface="Open Sans" charset="0"/>
                <a:ea typeface="Open Sans" charset="0"/>
                <a:cs typeface="Open Sans" charset="0"/>
              </a:rPr>
              <a:t>First point</a:t>
            </a:r>
          </a:p>
          <a:p>
            <a:r>
              <a:rPr lang="en-US" b="0" i="0" dirty="0">
                <a:latin typeface="Open Sans" charset="0"/>
                <a:ea typeface="Open Sans" charset="0"/>
                <a:cs typeface="Open Sans" charset="0"/>
              </a:rPr>
              <a:t>Second point</a:t>
            </a:r>
          </a:p>
          <a:p>
            <a:r>
              <a:rPr lang="en-US" b="0" i="0" dirty="0">
                <a:latin typeface="Open Sans" charset="0"/>
                <a:ea typeface="Open Sans" charset="0"/>
                <a:cs typeface="Open Sans" charset="0"/>
              </a:rPr>
              <a:t>Third point</a:t>
            </a:r>
          </a:p>
        </p:txBody>
      </p:sp>
      <p:sp>
        <p:nvSpPr>
          <p:cNvPr id="8"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923544" y="457200"/>
            <a:ext cx="9756648"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6" name="Text Placeholder 2"/>
          <p:cNvSpPr>
            <a:spLocks noGrp="1"/>
          </p:cNvSpPr>
          <p:nvPr>
            <p:ph type="body" sz="quarter" idx="14" hasCustomPrompt="1"/>
          </p:nvPr>
        </p:nvSpPr>
        <p:spPr>
          <a:xfrm>
            <a:off x="914400" y="2882900"/>
            <a:ext cx="3017520" cy="2697480"/>
          </a:xfrm>
          <a:prstGeom prst="rect">
            <a:avLst/>
          </a:prstGeom>
        </p:spPr>
        <p:txBody>
          <a:bodyPr lIns="182880" rIns="182880">
            <a:noAutofit/>
          </a:bodyPr>
          <a:lstStyle>
            <a:lvl1pPr marL="0" indent="0">
              <a:lnSpc>
                <a:spcPct val="140000"/>
              </a:lnSpc>
              <a:buNone/>
              <a:defRPr sz="16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7" name="Text Placeholder 2"/>
          <p:cNvSpPr>
            <a:spLocks noGrp="1"/>
          </p:cNvSpPr>
          <p:nvPr>
            <p:ph type="body" sz="quarter" idx="15" hasCustomPrompt="1"/>
          </p:nvPr>
        </p:nvSpPr>
        <p:spPr>
          <a:xfrm>
            <a:off x="4587239" y="2882900"/>
            <a:ext cx="3017520" cy="2697480"/>
          </a:xfrm>
          <a:prstGeom prst="rect">
            <a:avLst/>
          </a:prstGeom>
        </p:spPr>
        <p:txBody>
          <a:bodyPr lIns="182880" rIns="182880">
            <a:noAutofit/>
          </a:bodyPr>
          <a:lstStyle>
            <a:lvl1pPr marL="0" indent="0">
              <a:lnSpc>
                <a:spcPct val="140000"/>
              </a:lnSpc>
              <a:buNone/>
              <a:defRPr sz="16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8" name="Text Placeholder 2"/>
          <p:cNvSpPr>
            <a:spLocks noGrp="1"/>
          </p:cNvSpPr>
          <p:nvPr>
            <p:ph type="body" sz="quarter" idx="16" hasCustomPrompt="1"/>
          </p:nvPr>
        </p:nvSpPr>
        <p:spPr>
          <a:xfrm>
            <a:off x="8260079" y="2882900"/>
            <a:ext cx="3017520" cy="2697480"/>
          </a:xfrm>
          <a:prstGeom prst="rect">
            <a:avLst/>
          </a:prstGeom>
        </p:spPr>
        <p:txBody>
          <a:bodyPr lIns="182880" rIns="182880">
            <a:noAutofit/>
          </a:bodyPr>
          <a:lstStyle>
            <a:lvl1pPr marL="0" indent="0">
              <a:lnSpc>
                <a:spcPct val="140000"/>
              </a:lnSpc>
              <a:buNone/>
              <a:defRPr sz="16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a:t>
            </a:r>
            <a:endParaRPr lang="en-US" b="0" i="0" dirty="0">
              <a:latin typeface="Open Sans" charset="0"/>
              <a:ea typeface="Open Sans" charset="0"/>
              <a:cs typeface="Open Sans" charset="0"/>
            </a:endParaRPr>
          </a:p>
        </p:txBody>
      </p:sp>
      <p:sp>
        <p:nvSpPr>
          <p:cNvPr id="10" name="Oval 9"/>
          <p:cNvSpPr/>
          <p:nvPr userDrawn="1"/>
        </p:nvSpPr>
        <p:spPr>
          <a:xfrm>
            <a:off x="10736082" y="-1485523"/>
            <a:ext cx="3200400" cy="3200400"/>
          </a:xfrm>
          <a:prstGeom prst="ellipse">
            <a:avLst/>
          </a:pr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a:spLocks noGrp="1"/>
          </p:cNvSpPr>
          <p:nvPr>
            <p:ph type="subTitle" idx="1" hasCustomPrompt="1"/>
          </p:nvPr>
        </p:nvSpPr>
        <p:spPr>
          <a:xfrm>
            <a:off x="914400" y="1115568"/>
            <a:ext cx="9821682" cy="1513332"/>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Large headline with 3 columns of additional text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Media with Text">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hasCustomPrompt="1"/>
          </p:nvPr>
        </p:nvSpPr>
        <p:spPr>
          <a:xfrm>
            <a:off x="914400" y="1193801"/>
            <a:ext cx="6502400" cy="1473200"/>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Small media with text slide</a:t>
            </a:r>
          </a:p>
        </p:txBody>
      </p:sp>
      <p:sp>
        <p:nvSpPr>
          <p:cNvPr id="8" name="Text Placeholder 2"/>
          <p:cNvSpPr>
            <a:spLocks noGrp="1"/>
          </p:cNvSpPr>
          <p:nvPr>
            <p:ph type="body" sz="quarter" idx="13" hasCustomPrompt="1"/>
          </p:nvPr>
        </p:nvSpPr>
        <p:spPr>
          <a:xfrm>
            <a:off x="923544" y="457200"/>
            <a:ext cx="6671056"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4" name="Text Placeholder 2"/>
          <p:cNvSpPr>
            <a:spLocks noGrp="1"/>
          </p:cNvSpPr>
          <p:nvPr>
            <p:ph type="body" sz="quarter" idx="14" hasCustomPrompt="1"/>
          </p:nvPr>
        </p:nvSpPr>
        <p:spPr>
          <a:xfrm>
            <a:off x="914400" y="2882900"/>
            <a:ext cx="6502400" cy="2933700"/>
          </a:xfrm>
          <a:prstGeom prst="rect">
            <a:avLst/>
          </a:prstGeom>
        </p:spPr>
        <p:txBody>
          <a:bodyPr lIns="182880" rIns="182880">
            <a:normAutofit/>
          </a:bodyPr>
          <a:lstStyle>
            <a:lvl1pPr marL="0" indent="0">
              <a:lnSpc>
                <a:spcPct val="140000"/>
              </a:lnSpc>
              <a:buNone/>
              <a:defRPr sz="18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Integer et dictum </a:t>
            </a:r>
            <a:r>
              <a:rPr lang="en-US" dirty="0" err="1"/>
              <a:t>felis</a:t>
            </a:r>
            <a:r>
              <a:rPr lang="en-US" dirty="0"/>
              <a:t>. </a:t>
            </a:r>
            <a:r>
              <a:rPr lang="en-US" dirty="0" err="1"/>
              <a:t>Nullam</a:t>
            </a:r>
            <a:r>
              <a:rPr lang="en-US" dirty="0"/>
              <a:t> </a:t>
            </a:r>
            <a:r>
              <a:rPr lang="en-US" dirty="0" err="1"/>
              <a:t>laoreet</a:t>
            </a:r>
            <a:r>
              <a:rPr lang="en-US" dirty="0"/>
              <a:t> </a:t>
            </a:r>
            <a:r>
              <a:rPr lang="en-US" dirty="0" err="1"/>
              <a:t>nibh</a:t>
            </a:r>
            <a:r>
              <a:rPr lang="en-US" dirty="0"/>
              <a:t> et libero gravida, </a:t>
            </a:r>
            <a:r>
              <a:rPr lang="en-US" dirty="0" err="1"/>
              <a:t>sed</a:t>
            </a:r>
            <a:r>
              <a:rPr lang="en-US" dirty="0"/>
              <a:t> </a:t>
            </a:r>
            <a:r>
              <a:rPr lang="en-US" dirty="0" err="1"/>
              <a:t>sagittis</a:t>
            </a:r>
            <a:r>
              <a:rPr lang="en-US" dirty="0"/>
              <a:t> </a:t>
            </a:r>
            <a:r>
              <a:rPr lang="en-US" dirty="0" err="1"/>
              <a:t>nunc</a:t>
            </a:r>
            <a:r>
              <a:rPr lang="en-US" dirty="0"/>
              <a:t> </a:t>
            </a:r>
            <a:r>
              <a:rPr lang="en-US" dirty="0" err="1"/>
              <a:t>imperdiet</a:t>
            </a:r>
            <a:r>
              <a:rPr lang="en-US" dirty="0"/>
              <a:t>. </a:t>
            </a:r>
            <a:r>
              <a:rPr lang="en-US" dirty="0" err="1"/>
              <a:t>Aenean</a:t>
            </a:r>
            <a:r>
              <a:rPr lang="en-US" dirty="0"/>
              <a:t> et </a:t>
            </a:r>
            <a:r>
              <a:rPr lang="en-US" dirty="0" err="1"/>
              <a:t>erat</a:t>
            </a:r>
            <a:r>
              <a:rPr lang="en-US" dirty="0"/>
              <a:t> non </a:t>
            </a:r>
            <a:r>
              <a:rPr lang="en-US" dirty="0" err="1"/>
              <a:t>nibh</a:t>
            </a:r>
            <a:r>
              <a:rPr lang="en-US" dirty="0"/>
              <a:t> </a:t>
            </a:r>
            <a:r>
              <a:rPr lang="en-US" dirty="0" err="1"/>
              <a:t>volutpat</a:t>
            </a:r>
            <a:r>
              <a:rPr lang="en-US" dirty="0"/>
              <a:t> </a:t>
            </a:r>
            <a:r>
              <a:rPr lang="en-US" dirty="0" err="1"/>
              <a:t>pellentesque</a:t>
            </a:r>
            <a:r>
              <a:rPr lang="en-US" dirty="0"/>
              <a:t> </a:t>
            </a:r>
            <a:r>
              <a:rPr lang="en-US" dirty="0" err="1"/>
              <a:t>ut</a:t>
            </a:r>
            <a:r>
              <a:rPr lang="en-US" dirty="0"/>
              <a:t> a magna. </a:t>
            </a:r>
            <a:endParaRPr lang="en-US" b="0" i="0" dirty="0">
              <a:latin typeface="Open Sans" charset="0"/>
              <a:ea typeface="Open Sans" charset="0"/>
              <a:cs typeface="Open Sans" charset="0"/>
            </a:endParaRPr>
          </a:p>
        </p:txBody>
      </p:sp>
      <p:sp>
        <p:nvSpPr>
          <p:cNvPr id="10" name="Content Placeholder 2"/>
          <p:cNvSpPr>
            <a:spLocks noGrp="1"/>
          </p:cNvSpPr>
          <p:nvPr>
            <p:ph idx="15" hasCustomPrompt="1"/>
          </p:nvPr>
        </p:nvSpPr>
        <p:spPr>
          <a:xfrm>
            <a:off x="7790688" y="256033"/>
            <a:ext cx="4401312" cy="5577840"/>
          </a:xfrm>
          <a:prstGeom prst="rect">
            <a:avLst/>
          </a:prstGeom>
        </p:spPr>
        <p:txBody>
          <a:bodyPr/>
          <a:lstStyle>
            <a:lvl1pPr>
              <a:defRPr b="0" i="0">
                <a:latin typeface="Open Sans" charset="0"/>
                <a:ea typeface="Open Sans" charset="0"/>
                <a:cs typeface="Open Sans" charset="0"/>
              </a:defRPr>
            </a:lvl1pPr>
          </a:lstStyle>
          <a:p>
            <a:r>
              <a:rPr lang="en-US" dirty="0"/>
              <a:t>Click an icon below to add media</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um Media with Text">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cxnSp>
        <p:nvCxnSpPr>
          <p:cNvPr id="7" name="Straight Connector 6"/>
          <p:cNvCxnSpPr/>
          <p:nvPr userDrawn="1"/>
        </p:nvCxnSpPr>
        <p:spPr>
          <a:xfrm>
            <a:off x="914400" y="482600"/>
            <a:ext cx="0" cy="27432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ubtitle 2"/>
          <p:cNvSpPr>
            <a:spLocks noGrp="1"/>
          </p:cNvSpPr>
          <p:nvPr>
            <p:ph type="subTitle" idx="1" hasCustomPrompt="1"/>
          </p:nvPr>
        </p:nvSpPr>
        <p:spPr>
          <a:xfrm>
            <a:off x="914400" y="1193801"/>
            <a:ext cx="4658627" cy="1473200"/>
          </a:xfrm>
          <a:prstGeom prst="rect">
            <a:avLst/>
          </a:prstGeom>
        </p:spPr>
        <p:txBody>
          <a:bodyPr wrap="square" lIns="182880" rIns="182880" anchor="b" anchorCtr="0">
            <a:normAutofit/>
          </a:bodyPr>
          <a:lstStyle>
            <a:lvl1pPr marL="0" indent="0" algn="l">
              <a:lnSpc>
                <a:spcPct val="100000"/>
              </a:lnSpc>
              <a:buNone/>
              <a:defRPr sz="4800" b="0" i="0" spc="-150" baseline="0">
                <a:solidFill>
                  <a:schemeClr val="accent1"/>
                </a:solidFill>
                <a:latin typeface="Source Serif Pro" charset="0"/>
                <a:ea typeface="Source Serif Pro" charset="0"/>
                <a:cs typeface="Source Serif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Medium media with text slide</a:t>
            </a:r>
          </a:p>
        </p:txBody>
      </p:sp>
      <p:sp>
        <p:nvSpPr>
          <p:cNvPr id="8" name="Text Placeholder 2"/>
          <p:cNvSpPr>
            <a:spLocks noGrp="1"/>
          </p:cNvSpPr>
          <p:nvPr>
            <p:ph type="body" sz="quarter" idx="13" hasCustomPrompt="1"/>
          </p:nvPr>
        </p:nvSpPr>
        <p:spPr>
          <a:xfrm>
            <a:off x="923544" y="457200"/>
            <a:ext cx="4994656" cy="338328"/>
          </a:xfrm>
          <a:prstGeom prst="rect">
            <a:avLst/>
          </a:prstGeom>
        </p:spPr>
        <p:txBody>
          <a:bodyPr lIns="182880" rIns="182880" anchor="ctr" anchorCtr="0"/>
          <a:lstStyle>
            <a:lvl1pPr marL="0" indent="0">
              <a:buNone/>
              <a:defRPr sz="1600" b="0" i="0" baseline="0">
                <a:solidFill>
                  <a:schemeClr val="tx1"/>
                </a:solidFill>
                <a:latin typeface="Open Sans" charset="0"/>
                <a:ea typeface="Open Sans" charset="0"/>
                <a:cs typeface="Open Sans"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Section Title</a:t>
            </a:r>
          </a:p>
        </p:txBody>
      </p:sp>
      <p:sp>
        <p:nvSpPr>
          <p:cNvPr id="12" name="Text Placeholder 2"/>
          <p:cNvSpPr>
            <a:spLocks noGrp="1"/>
          </p:cNvSpPr>
          <p:nvPr>
            <p:ph type="body" sz="quarter" idx="14" hasCustomPrompt="1"/>
          </p:nvPr>
        </p:nvSpPr>
        <p:spPr>
          <a:xfrm>
            <a:off x="914400" y="2882900"/>
            <a:ext cx="4658627" cy="2933700"/>
          </a:xfrm>
          <a:prstGeom prst="rect">
            <a:avLst/>
          </a:prstGeom>
        </p:spPr>
        <p:txBody>
          <a:bodyPr lIns="182880" rIns="182880">
            <a:normAutofit/>
          </a:bodyPr>
          <a:lstStyle>
            <a:lvl1pPr marL="0" indent="0">
              <a:lnSpc>
                <a:spcPct val="140000"/>
              </a:lnSpc>
              <a:buNone/>
              <a:defRPr sz="1800" b="0" i="0">
                <a:latin typeface="Open Sans" charset="0"/>
                <a:ea typeface="Open Sans" charset="0"/>
                <a:cs typeface="Open Sans"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sagittis</a:t>
            </a:r>
            <a:r>
              <a:rPr lang="en-US" dirty="0"/>
              <a:t> quam sit </a:t>
            </a:r>
            <a:r>
              <a:rPr lang="en-US" dirty="0" err="1"/>
              <a:t>amet</a:t>
            </a:r>
            <a:r>
              <a:rPr lang="en-US" dirty="0"/>
              <a:t> </a:t>
            </a:r>
            <a:r>
              <a:rPr lang="en-US" dirty="0" err="1"/>
              <a:t>consectetur</a:t>
            </a:r>
            <a:r>
              <a:rPr lang="en-US" dirty="0"/>
              <a:t> pharetra.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 per </a:t>
            </a:r>
            <a:r>
              <a:rPr lang="en-US" dirty="0" err="1"/>
              <a:t>conubia</a:t>
            </a:r>
            <a:r>
              <a:rPr lang="en-US" dirty="0"/>
              <a:t> nostra, per </a:t>
            </a:r>
            <a:r>
              <a:rPr lang="en-US" dirty="0" err="1"/>
              <a:t>inceptos</a:t>
            </a:r>
            <a:r>
              <a:rPr lang="en-US" dirty="0"/>
              <a:t> </a:t>
            </a:r>
            <a:r>
              <a:rPr lang="en-US" dirty="0" err="1"/>
              <a:t>himenaeos</a:t>
            </a:r>
            <a:r>
              <a:rPr lang="en-US" dirty="0"/>
              <a:t>. Integer et dictum </a:t>
            </a:r>
            <a:r>
              <a:rPr lang="en-US" dirty="0" err="1"/>
              <a:t>felis</a:t>
            </a:r>
            <a:r>
              <a:rPr lang="en-US" dirty="0"/>
              <a:t>. </a:t>
            </a:r>
            <a:r>
              <a:rPr lang="en-US" dirty="0" err="1"/>
              <a:t>Nullam</a:t>
            </a:r>
            <a:r>
              <a:rPr lang="en-US" dirty="0"/>
              <a:t> </a:t>
            </a:r>
            <a:r>
              <a:rPr lang="en-US" dirty="0" err="1"/>
              <a:t>laoreet</a:t>
            </a:r>
            <a:r>
              <a:rPr lang="en-US" dirty="0"/>
              <a:t> </a:t>
            </a:r>
            <a:r>
              <a:rPr lang="en-US" dirty="0" err="1"/>
              <a:t>nibh</a:t>
            </a:r>
            <a:r>
              <a:rPr lang="en-US" dirty="0"/>
              <a:t> et libero gravida, </a:t>
            </a:r>
            <a:r>
              <a:rPr lang="en-US" dirty="0" err="1"/>
              <a:t>sed</a:t>
            </a:r>
            <a:r>
              <a:rPr lang="en-US" dirty="0"/>
              <a:t> </a:t>
            </a:r>
            <a:r>
              <a:rPr lang="en-US" dirty="0" err="1"/>
              <a:t>sagittis</a:t>
            </a:r>
            <a:r>
              <a:rPr lang="en-US" dirty="0"/>
              <a:t> </a:t>
            </a:r>
            <a:r>
              <a:rPr lang="en-US" dirty="0" err="1"/>
              <a:t>nunc</a:t>
            </a:r>
            <a:r>
              <a:rPr lang="en-US" dirty="0"/>
              <a:t>.</a:t>
            </a:r>
            <a:endParaRPr lang="en-US" b="0" i="0" dirty="0">
              <a:latin typeface="Open Sans" charset="0"/>
              <a:ea typeface="Open Sans" charset="0"/>
              <a:cs typeface="Open Sans" charset="0"/>
            </a:endParaRPr>
          </a:p>
        </p:txBody>
      </p:sp>
      <p:sp>
        <p:nvSpPr>
          <p:cNvPr id="10" name="Content Placeholder 2"/>
          <p:cNvSpPr>
            <a:spLocks noGrp="1"/>
          </p:cNvSpPr>
          <p:nvPr>
            <p:ph idx="15" hasCustomPrompt="1"/>
          </p:nvPr>
        </p:nvSpPr>
        <p:spPr>
          <a:xfrm>
            <a:off x="6156960" y="256033"/>
            <a:ext cx="6035040" cy="5577840"/>
          </a:xfrm>
          <a:prstGeom prst="rect">
            <a:avLst/>
          </a:prstGeom>
        </p:spPr>
        <p:txBody>
          <a:bodyPr/>
          <a:lstStyle>
            <a:lvl1pPr>
              <a:defRPr b="0" i="0">
                <a:latin typeface="Open Sans" charset="0"/>
                <a:ea typeface="Open Sans" charset="0"/>
                <a:cs typeface="Open Sans" charset="0"/>
              </a:defRPr>
            </a:lvl1pPr>
          </a:lstStyle>
          <a:p>
            <a:r>
              <a:rPr lang="en-US" dirty="0"/>
              <a:t>Click an icon below to add media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3.png"/><Relationship Id="rId5" Type="http://schemas.openxmlformats.org/officeDocument/2006/relationships/slideLayout" Target="../slideLayouts/slideLayout23.xml"/><Relationship Id="rId10" Type="http://schemas.openxmlformats.org/officeDocument/2006/relationships/hyperlink" Target="http://www.presentationgo.com/" TargetMode="External"/><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6126480"/>
            <a:ext cx="12192000"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5"/>
          <p:cNvSpPr>
            <a:spLocks noGrp="1"/>
          </p:cNvSpPr>
          <p:nvPr>
            <p:ph type="sldNum" sz="quarter" idx="4"/>
          </p:nvPr>
        </p:nvSpPr>
        <p:spPr>
          <a:xfrm>
            <a:off x="5573027" y="6400800"/>
            <a:ext cx="1045946" cy="228600"/>
          </a:xfrm>
          <a:prstGeom prst="rect">
            <a:avLst/>
          </a:prstGeom>
        </p:spPr>
        <p:txBody>
          <a:bodyPr lIns="0" tIns="0" rIns="0" bIns="0" anchor="b" anchorCtr="0"/>
          <a:lstStyle>
            <a:lvl1pPr algn="ctr">
              <a:defRPr sz="1200">
                <a:latin typeface="Open Sans" charset="0"/>
                <a:ea typeface="Open Sans" charset="0"/>
                <a:cs typeface="Open Sans" charset="0"/>
              </a:defRPr>
            </a:lvl1pPr>
          </a:lstStyle>
          <a:p>
            <a:fld id="{29D81C1D-71AE-404E-8BFC-9F552A8A6EE1}" type="slidenum">
              <a:rPr lang="en-US" smtClean="0"/>
              <a:pPr/>
              <a:t>‹#›</a:t>
            </a:fld>
            <a:endParaRPr lang="en-US" dirty="0"/>
          </a:p>
        </p:txBody>
      </p:sp>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607040" y="6375400"/>
            <a:ext cx="1096292" cy="229977"/>
          </a:xfrm>
          <a:prstGeom prst="rect">
            <a:avLst/>
          </a:prstGeom>
        </p:spPr>
      </p:pic>
      <p:cxnSp>
        <p:nvCxnSpPr>
          <p:cNvPr id="7" name="Straight Connector 6"/>
          <p:cNvCxnSpPr/>
          <p:nvPr/>
        </p:nvCxnSpPr>
        <p:spPr>
          <a:xfrm>
            <a:off x="457200" y="6126480"/>
            <a:ext cx="1124712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607040" y="6375400"/>
            <a:ext cx="1096292" cy="229977"/>
          </a:xfrm>
          <a:prstGeom prst="rect">
            <a:avLst/>
          </a:prstGeom>
        </p:spPr>
      </p:pic>
      <p:cxnSp>
        <p:nvCxnSpPr>
          <p:cNvPr id="9" name="Straight Connector 8"/>
          <p:cNvCxnSpPr/>
          <p:nvPr/>
        </p:nvCxnSpPr>
        <p:spPr>
          <a:xfrm>
            <a:off x="457200" y="6126480"/>
            <a:ext cx="1124712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57200" y="6400800"/>
            <a:ext cx="4300538" cy="276999"/>
          </a:xfrm>
          <a:prstGeom prst="rect">
            <a:avLst/>
          </a:prstGeom>
          <a:noFill/>
        </p:spPr>
        <p:txBody>
          <a:bodyPr wrap="square" rtlCol="0">
            <a:spAutoFit/>
          </a:bodyPr>
          <a:lstStyle/>
          <a:p>
            <a:r>
              <a:rPr lang="en-US" sz="1200" b="0" i="0" dirty="0">
                <a:latin typeface="Open Sans" charset="0"/>
                <a:ea typeface="Open Sans" charset="0"/>
                <a:cs typeface="Open Sans" charset="0"/>
              </a:rPr>
              <a:t>@</a:t>
            </a:r>
            <a:r>
              <a:rPr lang="en-US" sz="1200" b="0" i="0" dirty="0" err="1">
                <a:latin typeface="Open Sans" charset="0"/>
                <a:ea typeface="Open Sans" charset="0"/>
                <a:cs typeface="Open Sans" charset="0"/>
              </a:rPr>
              <a:t>SeanDMackNYC</a:t>
            </a:r>
            <a:r>
              <a:rPr lang="en-US" sz="1200" b="0" i="0" dirty="0">
                <a:latin typeface="Open Sans" charset="0"/>
                <a:ea typeface="Open Sans" charset="0"/>
                <a:cs typeface="Open Sans" charset="0"/>
              </a:rPr>
              <a:t> | DevOps for Pandemics</a:t>
            </a:r>
          </a:p>
        </p:txBody>
      </p:sp>
    </p:spTree>
    <p:extLst>
      <p:ext uri="{BB962C8B-B14F-4D97-AF65-F5344CB8AC3E}">
        <p14:creationId xmlns:p14="http://schemas.microsoft.com/office/powerpoint/2010/main" val="938446939"/>
      </p:ext>
    </p:extLst>
  </p:cSld>
  <p:clrMap bg1="lt1" tx1="dk1" bg2="lt2" tx2="dk2" accent1="accent1" accent2="accent2" accent3="accent3" accent4="accent4" accent5="accent5" accent6="accent6" hlink="hlink" folHlink="folHlink"/>
  <p:sldLayoutIdLst>
    <p:sldLayoutId id="2147483736" r:id="rId1"/>
    <p:sldLayoutId id="2147483742" r:id="rId2"/>
    <p:sldLayoutId id="2147483727" r:id="rId3"/>
    <p:sldLayoutId id="2147483714" r:id="rId4"/>
    <p:sldLayoutId id="2147483715" r:id="rId5"/>
    <p:sldLayoutId id="2147483728" r:id="rId6"/>
    <p:sldLayoutId id="2147483734" r:id="rId7"/>
    <p:sldLayoutId id="2147483729" r:id="rId8"/>
    <p:sldLayoutId id="2147483730" r:id="rId9"/>
    <p:sldLayoutId id="2147483731" r:id="rId10"/>
    <p:sldLayoutId id="2147483745" r:id="rId11"/>
    <p:sldLayoutId id="2147483747" r:id="rId12"/>
    <p:sldLayoutId id="2147483748" r:id="rId13"/>
    <p:sldLayoutId id="2147483737" r:id="rId14"/>
    <p:sldLayoutId id="2147483746" r:id="rId15"/>
    <p:sldLayoutId id="2147483749" r:id="rId16"/>
    <p:sldLayoutId id="2147483750" r:id="rId17"/>
    <p:sldLayoutId id="2147483752"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0000">
              <a:schemeClr val="accent1">
                <a:lumMod val="75000"/>
              </a:schemeClr>
            </a:gs>
            <a:gs pos="0">
              <a:schemeClr val="accent2">
                <a:lumMod val="50000"/>
              </a:schemeClr>
            </a:gs>
            <a:gs pos="100000">
              <a:schemeClr val="accent2">
                <a:lumMod val="5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r>
              <a:rPr lang="en-US" dirty="0"/>
              <a:t>Date</a:t>
            </a:r>
            <a:endParaRPr lang="en-US" dirty="0">
              <a:solidFill>
                <a:schemeClr val="bg1">
                  <a:lumMod val="85000"/>
                </a:schemeClr>
              </a:solidFill>
            </a:endParaRP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n-US"/>
              <a:t>Your Footer Here</a:t>
            </a:r>
            <a:endParaRPr lang="en-US">
              <a:solidFill>
                <a:schemeClr val="bg1">
                  <a:lumMod val="85000"/>
                </a:schemeClr>
              </a:solidFill>
            </a:endParaRP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13207578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Lst>
  <p:hf hdr="0"/>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16880-17B9-4AB7-B7A5-790F7C5A7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B6A266-42A1-426F-8262-552D5B38A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640CF-CDF5-4CEE-9805-46C086EB50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FD905-4F66-46FE-9946-6D25BD05AD88}" type="datetimeFigureOut">
              <a:rPr lang="en-US" smtClean="0"/>
              <a:t>10/3/21</a:t>
            </a:fld>
            <a:endParaRPr lang="en-US"/>
          </a:p>
        </p:txBody>
      </p:sp>
      <p:sp>
        <p:nvSpPr>
          <p:cNvPr id="5" name="Footer Placeholder 4">
            <a:extLst>
              <a:ext uri="{FF2B5EF4-FFF2-40B4-BE49-F238E27FC236}">
                <a16:creationId xmlns:a16="http://schemas.microsoft.com/office/drawing/2014/main" id="{A5264DD7-B2DB-47B3-B66A-7B15DE3091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CF7C43-F550-4F7E-857C-582062E51D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3BF13-917D-4243-AC9B-A9D1D5B74B01}" type="slidenum">
              <a:rPr lang="en-US" smtClean="0"/>
              <a:t>‹#›</a:t>
            </a:fld>
            <a:endParaRPr lang="en-US"/>
          </a:p>
        </p:txBody>
      </p:sp>
    </p:spTree>
    <p:extLst>
      <p:ext uri="{BB962C8B-B14F-4D97-AF65-F5344CB8AC3E}">
        <p14:creationId xmlns:p14="http://schemas.microsoft.com/office/powerpoint/2010/main" val="79473122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comments" Target="../comments/comment1.xml"/><Relationship Id="rId5" Type="http://schemas.openxmlformats.org/officeDocument/2006/relationships/image" Target="../media/image33.jpe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3999" y="3322638"/>
            <a:ext cx="10293927" cy="474662"/>
          </a:xfrm>
        </p:spPr>
        <p:txBody>
          <a:bodyPr/>
          <a:lstStyle/>
          <a:p>
            <a:r>
              <a:rPr lang="en-US" dirty="0"/>
              <a:t>DevOps Enterprises Summit (DOES)</a:t>
            </a:r>
          </a:p>
        </p:txBody>
      </p:sp>
      <p:sp>
        <p:nvSpPr>
          <p:cNvPr id="2" name="Title 1"/>
          <p:cNvSpPr>
            <a:spLocks noGrp="1"/>
          </p:cNvSpPr>
          <p:nvPr>
            <p:ph type="ctr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DevOps for Pandemics</a:t>
            </a:r>
          </a:p>
        </p:txBody>
      </p:sp>
      <p:sp>
        <p:nvSpPr>
          <p:cNvPr id="4" name="Text Placeholder 3"/>
          <p:cNvSpPr>
            <a:spLocks noGrp="1"/>
          </p:cNvSpPr>
          <p:nvPr>
            <p:ph type="body" sz="quarter" idx="10"/>
          </p:nvPr>
        </p:nvSpPr>
        <p:spPr/>
        <p:txBody>
          <a:bodyPr/>
          <a:lstStyle/>
          <a:p>
            <a:r>
              <a:rPr lang="en-US" dirty="0"/>
              <a:t>October 2021</a:t>
            </a:r>
          </a:p>
        </p:txBody>
      </p:sp>
    </p:spTree>
    <p:extLst>
      <p:ext uri="{BB962C8B-B14F-4D97-AF65-F5344CB8AC3E}">
        <p14:creationId xmlns:p14="http://schemas.microsoft.com/office/powerpoint/2010/main" val="134830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76"/>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lvl="0">
              <a:lnSpc>
                <a:spcPct val="90000"/>
              </a:lnSpc>
              <a:spcBef>
                <a:spcPts val="1000"/>
              </a:spcBef>
              <a:buSzTx/>
            </a:pPr>
            <a:r>
              <a:rPr lang="en-US" sz="2800" dirty="0">
                <a:solidFill>
                  <a:srgbClr val="000000"/>
                </a:solidFill>
                <a:latin typeface="Open Sans" charset="0"/>
                <a:ea typeface="Open Sans" charset="0"/>
                <a:cs typeface="Open Sans" charset="0"/>
              </a:rPr>
              <a:t>DevOps People</a:t>
            </a:r>
            <a:endParaRPr dirty="0"/>
          </a:p>
        </p:txBody>
      </p:sp>
      <p:sp>
        <p:nvSpPr>
          <p:cNvPr id="363" name="Google Shape;363;p76"/>
          <p:cNvSpPr txBox="1">
            <a:spLocks noGrp="1"/>
          </p:cNvSpPr>
          <p:nvPr>
            <p:ph type="body" idx="1"/>
          </p:nvPr>
        </p:nvSpPr>
        <p:spPr>
          <a:prstGeom prst="rect">
            <a:avLst/>
          </a:prstGeom>
          <a:noFill/>
          <a:ln>
            <a:noFill/>
          </a:ln>
        </p:spPr>
        <p:txBody>
          <a:bodyPr spcFirstLastPara="1" wrap="square" lIns="121900" tIns="121900" rIns="121900" bIns="121900" anchor="t" anchorCtr="0">
            <a:noAutofit/>
          </a:bodyPr>
          <a:lstStyle/>
          <a:p>
            <a:r>
              <a:rPr lang="en" dirty="0"/>
              <a:t>Collaboration!</a:t>
            </a:r>
            <a:endParaRPr dirty="0"/>
          </a:p>
          <a:p>
            <a:r>
              <a:rPr lang="en" dirty="0"/>
              <a:t>Transparency</a:t>
            </a:r>
            <a:endParaRPr dirty="0"/>
          </a:p>
          <a:p>
            <a:r>
              <a:rPr lang="en" dirty="0"/>
              <a:t>Empowering engineers </a:t>
            </a:r>
            <a:endParaRPr dirty="0"/>
          </a:p>
          <a:p>
            <a:r>
              <a:rPr lang="en" dirty="0"/>
              <a:t>Learning culture </a:t>
            </a:r>
            <a:endParaRPr dirty="0"/>
          </a:p>
          <a:p>
            <a:r>
              <a:rPr lang="en" dirty="0"/>
              <a:t>Ownership and accountability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EF77F-2F21-8A44-9A9A-229EF417E953}"/>
              </a:ext>
            </a:extLst>
          </p:cNvPr>
          <p:cNvPicPr>
            <a:picLocks noChangeAspect="1"/>
          </p:cNvPicPr>
          <p:nvPr/>
        </p:nvPicPr>
        <p:blipFill>
          <a:blip r:embed="rId3"/>
          <a:stretch>
            <a:fillRect/>
          </a:stretch>
        </p:blipFill>
        <p:spPr>
          <a:xfrm>
            <a:off x="594101" y="0"/>
            <a:ext cx="11003797" cy="6858000"/>
          </a:xfrm>
          <a:prstGeom prst="rect">
            <a:avLst/>
          </a:prstGeom>
        </p:spPr>
      </p:pic>
      <p:sp>
        <p:nvSpPr>
          <p:cNvPr id="3" name="TextBox 2">
            <a:extLst>
              <a:ext uri="{FF2B5EF4-FFF2-40B4-BE49-F238E27FC236}">
                <a16:creationId xmlns:a16="http://schemas.microsoft.com/office/drawing/2014/main" id="{DB4DBEAF-3BAE-4149-8810-FB140262215B}"/>
              </a:ext>
            </a:extLst>
          </p:cNvPr>
          <p:cNvSpPr txBox="1"/>
          <p:nvPr/>
        </p:nvSpPr>
        <p:spPr>
          <a:xfrm>
            <a:off x="1232382" y="2692941"/>
            <a:ext cx="2404998" cy="923330"/>
          </a:xfrm>
          <a:prstGeom prst="rect">
            <a:avLst/>
          </a:prstGeom>
          <a:solidFill>
            <a:schemeClr val="accent1"/>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Monday, 3/16/20</a:t>
            </a:r>
          </a:p>
          <a:p>
            <a:r>
              <a:rPr lang="en-US" dirty="0"/>
              <a:t>Wiley begins work from home on global scale.</a:t>
            </a:r>
          </a:p>
        </p:txBody>
      </p:sp>
      <p:cxnSp>
        <p:nvCxnSpPr>
          <p:cNvPr id="4" name="Straight Connector 3">
            <a:extLst>
              <a:ext uri="{FF2B5EF4-FFF2-40B4-BE49-F238E27FC236}">
                <a16:creationId xmlns:a16="http://schemas.microsoft.com/office/drawing/2014/main" id="{7C4759C4-ACA6-184E-B9EC-44B5BFD0E001}"/>
              </a:ext>
            </a:extLst>
          </p:cNvPr>
          <p:cNvCxnSpPr>
            <a:cxnSpLocks/>
          </p:cNvCxnSpPr>
          <p:nvPr/>
        </p:nvCxnSpPr>
        <p:spPr>
          <a:xfrm flipH="1">
            <a:off x="3613439" y="3154606"/>
            <a:ext cx="541466" cy="120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31FC6A1-9E59-4048-8623-7BF2AA12DE18}"/>
              </a:ext>
            </a:extLst>
          </p:cNvPr>
          <p:cNvSpPr txBox="1"/>
          <p:nvPr/>
        </p:nvSpPr>
        <p:spPr>
          <a:xfrm>
            <a:off x="6626614" y="837205"/>
            <a:ext cx="2404998" cy="923330"/>
          </a:xfrm>
          <a:prstGeom prst="rect">
            <a:avLst/>
          </a:prstGeom>
          <a:solidFill>
            <a:schemeClr val="accent1"/>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Friday, 7/31/20</a:t>
            </a:r>
          </a:p>
          <a:p>
            <a:r>
              <a:rPr lang="en-US" dirty="0"/>
              <a:t>Wiley moves 100% to Teams</a:t>
            </a:r>
          </a:p>
        </p:txBody>
      </p:sp>
      <p:cxnSp>
        <p:nvCxnSpPr>
          <p:cNvPr id="6" name="Straight Connector 5">
            <a:extLst>
              <a:ext uri="{FF2B5EF4-FFF2-40B4-BE49-F238E27FC236}">
                <a16:creationId xmlns:a16="http://schemas.microsoft.com/office/drawing/2014/main" id="{8B0DD196-3233-1044-9276-675EC01D4850}"/>
              </a:ext>
            </a:extLst>
          </p:cNvPr>
          <p:cNvCxnSpPr>
            <a:cxnSpLocks/>
          </p:cNvCxnSpPr>
          <p:nvPr/>
        </p:nvCxnSpPr>
        <p:spPr>
          <a:xfrm flipH="1" flipV="1">
            <a:off x="9031612" y="1283368"/>
            <a:ext cx="470836" cy="737937"/>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FC42B3F-3307-8541-B017-E347620DAC47}"/>
              </a:ext>
            </a:extLst>
          </p:cNvPr>
          <p:cNvSpPr txBox="1"/>
          <p:nvPr/>
        </p:nvSpPr>
        <p:spPr>
          <a:xfrm>
            <a:off x="814192" y="351958"/>
            <a:ext cx="4755715" cy="369332"/>
          </a:xfrm>
          <a:prstGeom prst="rect">
            <a:avLst/>
          </a:prstGeom>
          <a:noFill/>
        </p:spPr>
        <p:txBody>
          <a:bodyPr wrap="square" rtlCol="0">
            <a:spAutoFit/>
          </a:bodyPr>
          <a:lstStyle/>
          <a:p>
            <a:r>
              <a:rPr lang="en-US" b="1" dirty="0"/>
              <a:t>Teams YTD Activity</a:t>
            </a:r>
          </a:p>
        </p:txBody>
      </p:sp>
      <p:sp>
        <p:nvSpPr>
          <p:cNvPr id="8" name="TextBox 7">
            <a:extLst>
              <a:ext uri="{FF2B5EF4-FFF2-40B4-BE49-F238E27FC236}">
                <a16:creationId xmlns:a16="http://schemas.microsoft.com/office/drawing/2014/main" id="{7C6CACE6-C60C-444F-97E4-7E2E3AA1DC33}"/>
              </a:ext>
            </a:extLst>
          </p:cNvPr>
          <p:cNvSpPr txBox="1"/>
          <p:nvPr/>
        </p:nvSpPr>
        <p:spPr>
          <a:xfrm>
            <a:off x="3967679" y="783785"/>
            <a:ext cx="2517732" cy="923330"/>
          </a:xfrm>
          <a:prstGeom prst="rect">
            <a:avLst/>
          </a:prstGeom>
          <a:noFill/>
        </p:spPr>
        <p:txBody>
          <a:bodyPr wrap="square" rtlCol="0">
            <a:spAutoFit/>
          </a:bodyPr>
          <a:lstStyle/>
          <a:p>
            <a:r>
              <a:rPr lang="en-US" dirty="0"/>
              <a:t>55% increase of average daily activity after work from home</a:t>
            </a:r>
          </a:p>
        </p:txBody>
      </p:sp>
    </p:spTree>
    <p:extLst>
      <p:ext uri="{BB962C8B-B14F-4D97-AF65-F5344CB8AC3E}">
        <p14:creationId xmlns:p14="http://schemas.microsoft.com/office/powerpoint/2010/main" val="219549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12" name="Slide Number Placeholder 1">
            <a:extLst>
              <a:ext uri="{FF2B5EF4-FFF2-40B4-BE49-F238E27FC236}">
                <a16:creationId xmlns:a16="http://schemas.microsoft.com/office/drawing/2014/main" id="{16B7B17C-A369-498A-B968-168B3DAE8EB1}"/>
              </a:ext>
            </a:extLst>
          </p:cNvPr>
          <p:cNvSpPr>
            <a:spLocks noGrp="1"/>
          </p:cNvSpPr>
          <p:nvPr>
            <p:ph type="sldNum" sz="quarter" idx="12"/>
          </p:nvPr>
        </p:nvSpPr>
        <p:spPr>
          <a:xfrm>
            <a:off x="5573027" y="6400800"/>
            <a:ext cx="1045946" cy="228600"/>
          </a:xfrm>
        </p:spPr>
        <p:txBody>
          <a:bodyPr/>
          <a:lstStyle/>
          <a:p>
            <a:pPr>
              <a:spcAft>
                <a:spcPts val="600"/>
              </a:spcAft>
            </a:pPr>
            <a:fld id="{29D81C1D-71AE-404E-8BFC-9F552A8A6EE1}" type="slidenum">
              <a:rPr lang="en-US" smtClean="0"/>
              <a:pPr>
                <a:spcAft>
                  <a:spcPts val="600"/>
                </a:spcAft>
              </a:pPr>
              <a:t>12</a:t>
            </a:fld>
            <a:endParaRPr lang="en-US"/>
          </a:p>
        </p:txBody>
      </p:sp>
      <p:sp>
        <p:nvSpPr>
          <p:cNvPr id="362" name="Google Shape;362;p76"/>
          <p:cNvSpPr txBox="1">
            <a:spLocks noGrp="1"/>
          </p:cNvSpPr>
          <p:nvPr>
            <p:ph type="subTitle" idx="1"/>
          </p:nvPr>
        </p:nvSpPr>
        <p:spPr>
          <a:xfrm>
            <a:off x="914401" y="1193801"/>
            <a:ext cx="3657600" cy="1473200"/>
          </a:xfrm>
        </p:spPr>
        <p:txBody>
          <a:bodyPr spcFirstLastPara="1" wrap="square" lIns="121900" tIns="121900" rIns="121900" bIns="121900" anchor="b" anchorCtr="0">
            <a:normAutofit/>
          </a:bodyPr>
          <a:lstStyle/>
          <a:p>
            <a:pPr>
              <a:lnSpc>
                <a:spcPct val="90000"/>
              </a:lnSpc>
            </a:pPr>
            <a:r>
              <a:rPr lang="en-US" sz="3700" dirty="0"/>
              <a:t>Continuous Learning</a:t>
            </a:r>
          </a:p>
        </p:txBody>
      </p:sp>
      <p:sp>
        <p:nvSpPr>
          <p:cNvPr id="116" name="Text Placeholder 4">
            <a:extLst>
              <a:ext uri="{FF2B5EF4-FFF2-40B4-BE49-F238E27FC236}">
                <a16:creationId xmlns:a16="http://schemas.microsoft.com/office/drawing/2014/main" id="{BD3A04FC-A5E5-4574-B833-76B5177C922A}"/>
              </a:ext>
            </a:extLst>
          </p:cNvPr>
          <p:cNvSpPr>
            <a:spLocks noGrp="1"/>
          </p:cNvSpPr>
          <p:nvPr>
            <p:ph type="body" sz="quarter" idx="14"/>
          </p:nvPr>
        </p:nvSpPr>
        <p:spPr>
          <a:xfrm>
            <a:off x="914400" y="2882900"/>
            <a:ext cx="3657601" cy="2933700"/>
          </a:xfrm>
        </p:spPr>
        <p:txBody>
          <a:bodyPr/>
          <a:lstStyle/>
          <a:p>
            <a:r>
              <a:rPr lang="en-US" dirty="0"/>
              <a:t>A learning culture central to DevOps and becomes increasingly critical in the response to crisis. </a:t>
            </a:r>
          </a:p>
        </p:txBody>
      </p:sp>
      <p:pic>
        <p:nvPicPr>
          <p:cNvPr id="2" name="Picture 2" descr="Is Online College Right for Your Students? | Getting Smart">
            <a:extLst>
              <a:ext uri="{FF2B5EF4-FFF2-40B4-BE49-F238E27FC236}">
                <a16:creationId xmlns:a16="http://schemas.microsoft.com/office/drawing/2014/main" id="{73B57D33-9BA6-496B-9353-0C97034F60C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05400" y="256033"/>
            <a:ext cx="7086600" cy="5577840"/>
          </a:xfrm>
          <a:prstGeom prst="rect">
            <a:avLst/>
          </a:prstGeom>
          <a:solidFill>
            <a:srgbClr val="FFFFFF"/>
          </a:solidFill>
        </p:spPr>
      </p:pic>
    </p:spTree>
    <p:extLst>
      <p:ext uri="{BB962C8B-B14F-4D97-AF65-F5344CB8AC3E}">
        <p14:creationId xmlns:p14="http://schemas.microsoft.com/office/powerpoint/2010/main" val="135557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414245">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414245">
                  <a:tint val="75000"/>
                </a:srgbClr>
              </a:solidFill>
              <a:effectLst/>
              <a:uLnTx/>
              <a:uFillTx/>
              <a:latin typeface="Calibri" panose="020F0502020204030204"/>
              <a:ea typeface="+mn-ea"/>
              <a:cs typeface="+mn-cs"/>
            </a:endParaRPr>
          </a:p>
        </p:txBody>
      </p:sp>
      <p:sp>
        <p:nvSpPr>
          <p:cNvPr id="6" name="Google Shape;357;p75">
            <a:extLst>
              <a:ext uri="{FF2B5EF4-FFF2-40B4-BE49-F238E27FC236}">
                <a16:creationId xmlns:a16="http://schemas.microsoft.com/office/drawing/2014/main" id="{AA6C8D1E-3344-4EFD-9051-F53E5B85AB3E}"/>
              </a:ext>
            </a:extLst>
          </p:cNvPr>
          <p:cNvSpPr txBox="1">
            <a:spLocks noGrp="1"/>
          </p:cNvSpPr>
          <p:nvPr>
            <p:ph type="title"/>
          </p:nvPr>
        </p:nvSpPr>
        <p:spPr>
          <a:xfrm>
            <a:off x="197867" y="5370625"/>
            <a:ext cx="8710471" cy="1122400"/>
          </a:xfrm>
          <a:prstGeom prst="rect">
            <a:avLst/>
          </a:prstGeom>
          <a:noFill/>
          <a:ln>
            <a:noFill/>
          </a:ln>
        </p:spPr>
        <p:txBody>
          <a:bodyPr spcFirstLastPara="1" wrap="square" lIns="121900" tIns="121900" rIns="121900" bIns="121900" anchor="ctr" anchorCtr="0">
            <a:noAutofit/>
          </a:bodyPr>
          <a:lstStyle/>
          <a:p>
            <a:r>
              <a:rPr lang="en-US" sz="4800" dirty="0">
                <a:latin typeface="Open Sans" panose="020B0606030504020204" pitchFamily="34" charset="0"/>
                <a:ea typeface="Open Sans" panose="020B0606030504020204" pitchFamily="34" charset="0"/>
                <a:cs typeface="Open Sans" panose="020B0606030504020204" pitchFamily="34" charset="0"/>
              </a:rPr>
              <a:t>Process</a:t>
            </a:r>
          </a:p>
        </p:txBody>
      </p:sp>
      <p:pic>
        <p:nvPicPr>
          <p:cNvPr id="3" name="Picture Placeholder 2" descr="A picture containing person, person, standing, front&#10;&#10;Description automatically generated">
            <a:extLst>
              <a:ext uri="{FF2B5EF4-FFF2-40B4-BE49-F238E27FC236}">
                <a16:creationId xmlns:a16="http://schemas.microsoft.com/office/drawing/2014/main" id="{592EF229-9329-463B-84EE-74A38DF39F5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61232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lvl="0">
              <a:lnSpc>
                <a:spcPct val="90000"/>
              </a:lnSpc>
              <a:spcBef>
                <a:spcPts val="1000"/>
              </a:spcBef>
              <a:buSzTx/>
            </a:pPr>
            <a:r>
              <a:rPr lang="en-US" sz="2800" dirty="0">
                <a:solidFill>
                  <a:srgbClr val="000000"/>
                </a:solidFill>
                <a:latin typeface="Open Sans" charset="0"/>
                <a:ea typeface="Open Sans" charset="0"/>
                <a:cs typeface="Open Sans" charset="0"/>
              </a:rPr>
              <a:t>DevOps for Process</a:t>
            </a:r>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r>
              <a:rPr lang="en"/>
              <a:t>Light weight</a:t>
            </a:r>
            <a:endParaRPr/>
          </a:p>
          <a:p>
            <a:r>
              <a:rPr lang="en"/>
              <a:t>Automated</a:t>
            </a:r>
            <a:endParaRPr/>
          </a:p>
          <a:p>
            <a:r>
              <a:rPr lang="en"/>
              <a:t>Trustful</a:t>
            </a:r>
            <a:endParaRPr/>
          </a:p>
          <a:p>
            <a:r>
              <a:rPr lang="en"/>
              <a:t>Measured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414245">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414245">
                  <a:tint val="75000"/>
                </a:srgbClr>
              </a:solidFill>
              <a:effectLst/>
              <a:uLnTx/>
              <a:uFillTx/>
              <a:latin typeface="Calibri" panose="020F0502020204030204"/>
              <a:ea typeface="+mn-ea"/>
              <a:cs typeface="+mn-cs"/>
            </a:endParaRPr>
          </a:p>
        </p:txBody>
      </p:sp>
      <p:sp>
        <p:nvSpPr>
          <p:cNvPr id="6" name="Google Shape;357;p75">
            <a:extLst>
              <a:ext uri="{FF2B5EF4-FFF2-40B4-BE49-F238E27FC236}">
                <a16:creationId xmlns:a16="http://schemas.microsoft.com/office/drawing/2014/main" id="{AA6C8D1E-3344-4EFD-9051-F53E5B85AB3E}"/>
              </a:ext>
            </a:extLst>
          </p:cNvPr>
          <p:cNvSpPr txBox="1">
            <a:spLocks noGrp="1"/>
          </p:cNvSpPr>
          <p:nvPr>
            <p:ph type="title"/>
          </p:nvPr>
        </p:nvSpPr>
        <p:spPr>
          <a:xfrm>
            <a:off x="197867" y="5370625"/>
            <a:ext cx="8710471" cy="1122400"/>
          </a:xfrm>
          <a:prstGeom prst="rect">
            <a:avLst/>
          </a:prstGeom>
          <a:noFill/>
          <a:ln>
            <a:noFill/>
          </a:ln>
        </p:spPr>
        <p:txBody>
          <a:bodyPr spcFirstLastPara="1" wrap="square" lIns="121900" tIns="121900" rIns="121900" bIns="121900" anchor="ctr" anchorCtr="0">
            <a:noAutofit/>
          </a:bodyPr>
          <a:lstStyle/>
          <a:p>
            <a:r>
              <a:rPr lang="en-US" sz="4800" dirty="0">
                <a:latin typeface="Open Sans" panose="020B0606030504020204" pitchFamily="34" charset="0"/>
                <a:ea typeface="Open Sans" panose="020B0606030504020204" pitchFamily="34" charset="0"/>
                <a:cs typeface="Open Sans" panose="020B0606030504020204" pitchFamily="34" charset="0"/>
              </a:rPr>
              <a:t>Technology</a:t>
            </a:r>
          </a:p>
        </p:txBody>
      </p:sp>
      <p:pic>
        <p:nvPicPr>
          <p:cNvPr id="16" name="Picture Placeholder 15" descr="A person using a computer&#10;&#10;Description automatically generated">
            <a:extLst>
              <a:ext uri="{FF2B5EF4-FFF2-40B4-BE49-F238E27FC236}">
                <a16:creationId xmlns:a16="http://schemas.microsoft.com/office/drawing/2014/main" id="{E4CDAF37-7F85-4E6D-8BE8-E8C9C94CF2EA}"/>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1060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3"/>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r>
              <a:rPr lang="en" sz="2800" dirty="0">
                <a:latin typeface="Open Sans" panose="020B0606030504020204" pitchFamily="34" charset="0"/>
                <a:ea typeface="Open Sans" panose="020B0606030504020204" pitchFamily="34" charset="0"/>
                <a:cs typeface="Open Sans" panose="020B0606030504020204" pitchFamily="34" charset="0"/>
              </a:rPr>
              <a:t>DevOps Technology</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6" name="Google Shape;406;p83"/>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indent="-507987">
              <a:buSzPts val="2400"/>
            </a:pPr>
            <a:r>
              <a:rPr lang="en" sz="3200"/>
              <a:t>Collaboration - from documentation to communications</a:t>
            </a:r>
            <a:endParaRPr sz="3200"/>
          </a:p>
          <a:p>
            <a:pPr indent="-507987">
              <a:buSzPts val="2400"/>
            </a:pPr>
            <a:r>
              <a:rPr lang="en" sz="3200"/>
              <a:t>Empowering - cloud platforms, deployment pipelines, self-service platforms </a:t>
            </a:r>
            <a:endParaRPr sz="3200"/>
          </a:p>
          <a:p>
            <a:pPr indent="-507987">
              <a:buSzPts val="2400"/>
            </a:pPr>
            <a:r>
              <a:rPr lang="en" sz="3200"/>
              <a:t>Small batch deployment - CI/CD</a:t>
            </a:r>
            <a:endParaRPr sz="3200"/>
          </a:p>
          <a:p>
            <a:pPr indent="-507987">
              <a:buSzPts val="2400"/>
            </a:pPr>
            <a:r>
              <a:rPr lang="en" sz="3200"/>
              <a:t>Automation - testing, infrastructure as code, automate management</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7F063123-3613-4143-8C63-F79E7585F93F}"/>
              </a:ext>
            </a:extLst>
          </p:cNvPr>
          <p:cNvSpPr>
            <a:spLocks noGrp="1"/>
          </p:cNvSpPr>
          <p:nvPr>
            <p:ph type="sldNum" sz="quarter" idx="12"/>
          </p:nvPr>
        </p:nvSpPr>
        <p:spPr>
          <a:xfrm>
            <a:off x="5573027" y="6400800"/>
            <a:ext cx="1045946" cy="228600"/>
          </a:xfrm>
        </p:spPr>
        <p:txBody>
          <a:bodyPr/>
          <a:lstStyle/>
          <a:p>
            <a:pPr>
              <a:spcAft>
                <a:spcPts val="600"/>
              </a:spcAft>
            </a:pPr>
            <a:fld id="{29D81C1D-71AE-404E-8BFC-9F552A8A6EE1}" type="slidenum">
              <a:rPr lang="en-US" smtClean="0"/>
              <a:pPr>
                <a:spcAft>
                  <a:spcPts val="600"/>
                </a:spcAft>
              </a:pPr>
              <a:t>17</a:t>
            </a:fld>
            <a:endParaRPr lang="en-US"/>
          </a:p>
        </p:txBody>
      </p:sp>
      <p:sp>
        <p:nvSpPr>
          <p:cNvPr id="3" name="Text Placeholder 2"/>
          <p:cNvSpPr>
            <a:spLocks noGrp="1"/>
          </p:cNvSpPr>
          <p:nvPr>
            <p:ph type="body" sz="quarter" idx="13"/>
          </p:nvPr>
        </p:nvSpPr>
        <p:spPr>
          <a:xfrm>
            <a:off x="923544" y="457200"/>
            <a:ext cx="9756648" cy="338328"/>
          </a:xfrm>
        </p:spPr>
        <p:txBody>
          <a:bodyPr anchor="ctr">
            <a:normAutofit/>
          </a:bodyPr>
          <a:lstStyle/>
          <a:p>
            <a:r>
              <a:rPr lang="en-US" dirty="0"/>
              <a:t>CI/CD</a:t>
            </a:r>
          </a:p>
        </p:txBody>
      </p:sp>
      <p:pic>
        <p:nvPicPr>
          <p:cNvPr id="6" name="Picture 5">
            <a:extLst>
              <a:ext uri="{FF2B5EF4-FFF2-40B4-BE49-F238E27FC236}">
                <a16:creationId xmlns:a16="http://schemas.microsoft.com/office/drawing/2014/main" id="{3D2301FD-D09D-4EFB-8324-33BA731735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4400" y="2871216"/>
            <a:ext cx="10439400" cy="2962656"/>
          </a:xfrm>
          <a:prstGeom prst="rect">
            <a:avLst/>
          </a:prstGeom>
          <a:noFill/>
        </p:spPr>
      </p:pic>
      <p:sp>
        <p:nvSpPr>
          <p:cNvPr id="13" name="Subtitle 4">
            <a:extLst>
              <a:ext uri="{FF2B5EF4-FFF2-40B4-BE49-F238E27FC236}">
                <a16:creationId xmlns:a16="http://schemas.microsoft.com/office/drawing/2014/main" id="{5236239C-15DB-4AFB-8858-DD2AEE8C6E9B}"/>
              </a:ext>
            </a:extLst>
          </p:cNvPr>
          <p:cNvSpPr>
            <a:spLocks noGrp="1"/>
          </p:cNvSpPr>
          <p:nvPr>
            <p:ph type="subTitle" idx="1"/>
          </p:nvPr>
        </p:nvSpPr>
        <p:spPr>
          <a:xfrm>
            <a:off x="914400" y="1115568"/>
            <a:ext cx="9821682" cy="1513332"/>
          </a:xfrm>
        </p:spPr>
        <p:txBody>
          <a:bodyPr>
            <a:normAutofit lnSpcReduction="10000"/>
          </a:bodyPr>
          <a:lstStyle/>
          <a:p>
            <a:r>
              <a:rPr lang="en-US" dirty="0"/>
              <a:t>Wiley CI/CD allowed for rapid response to changing conditions</a:t>
            </a:r>
          </a:p>
        </p:txBody>
      </p:sp>
    </p:spTree>
    <p:extLst>
      <p:ext uri="{BB962C8B-B14F-4D97-AF65-F5344CB8AC3E}">
        <p14:creationId xmlns:p14="http://schemas.microsoft.com/office/powerpoint/2010/main" val="293543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112" name="Slide Number Placeholder 1">
            <a:extLst>
              <a:ext uri="{FF2B5EF4-FFF2-40B4-BE49-F238E27FC236}">
                <a16:creationId xmlns:a16="http://schemas.microsoft.com/office/drawing/2014/main" id="{16B7B17C-A369-498A-B968-168B3DAE8EB1}"/>
              </a:ext>
            </a:extLst>
          </p:cNvPr>
          <p:cNvSpPr>
            <a:spLocks noGrp="1"/>
          </p:cNvSpPr>
          <p:nvPr>
            <p:ph type="sldNum" sz="quarter" idx="12"/>
          </p:nvPr>
        </p:nvSpPr>
        <p:spPr>
          <a:xfrm>
            <a:off x="5573027" y="6400800"/>
            <a:ext cx="1045946" cy="228600"/>
          </a:xfrm>
        </p:spPr>
        <p:txBody>
          <a:bodyPr/>
          <a:lstStyle/>
          <a:p>
            <a:pPr>
              <a:spcAft>
                <a:spcPts val="600"/>
              </a:spcAft>
            </a:pPr>
            <a:fld id="{29D81C1D-71AE-404E-8BFC-9F552A8A6EE1}" type="slidenum">
              <a:rPr lang="en-US" smtClean="0"/>
              <a:pPr>
                <a:spcAft>
                  <a:spcPts val="600"/>
                </a:spcAft>
              </a:pPr>
              <a:t>18</a:t>
            </a:fld>
            <a:endParaRPr lang="en-US"/>
          </a:p>
        </p:txBody>
      </p:sp>
      <p:pic>
        <p:nvPicPr>
          <p:cNvPr id="6" name="Picture 5" descr="A group of people around a computer&#10;&#10;Description automatically generated">
            <a:extLst>
              <a:ext uri="{FF2B5EF4-FFF2-40B4-BE49-F238E27FC236}">
                <a16:creationId xmlns:a16="http://schemas.microsoft.com/office/drawing/2014/main" id="{402771CA-5EDC-4809-98F8-38224226EC9C}"/>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a:ext>
            </a:extLst>
          </a:blip>
          <a:stretch>
            <a:fillRect/>
          </a:stretch>
        </p:blipFill>
        <p:spPr>
          <a:xfrm>
            <a:off x="0" y="489245"/>
            <a:ext cx="8033563" cy="5358401"/>
          </a:xfrm>
          <a:prstGeom prst="rect">
            <a:avLst/>
          </a:prstGeom>
        </p:spPr>
      </p:pic>
      <p:sp>
        <p:nvSpPr>
          <p:cNvPr id="9" name="Subtitle 8">
            <a:extLst>
              <a:ext uri="{FF2B5EF4-FFF2-40B4-BE49-F238E27FC236}">
                <a16:creationId xmlns:a16="http://schemas.microsoft.com/office/drawing/2014/main" id="{7EDA9D28-8B7F-4D59-AB6A-32BEB7756451}"/>
              </a:ext>
            </a:extLst>
          </p:cNvPr>
          <p:cNvSpPr>
            <a:spLocks noGrp="1"/>
          </p:cNvSpPr>
          <p:nvPr>
            <p:ph type="subTitle" idx="1"/>
          </p:nvPr>
        </p:nvSpPr>
        <p:spPr/>
        <p:txBody>
          <a:bodyPr/>
          <a:lstStyle/>
          <a:p>
            <a:endParaRPr lang="en-US"/>
          </a:p>
        </p:txBody>
      </p:sp>
      <p:sp>
        <p:nvSpPr>
          <p:cNvPr id="13" name="Google Shape;362;p76">
            <a:extLst>
              <a:ext uri="{FF2B5EF4-FFF2-40B4-BE49-F238E27FC236}">
                <a16:creationId xmlns:a16="http://schemas.microsoft.com/office/drawing/2014/main" id="{1DE7BE2D-D2E4-426B-8CD8-BC28ABA68D3E}"/>
              </a:ext>
            </a:extLst>
          </p:cNvPr>
          <p:cNvSpPr txBox="1">
            <a:spLocks/>
          </p:cNvSpPr>
          <p:nvPr/>
        </p:nvSpPr>
        <p:spPr>
          <a:xfrm>
            <a:off x="8534400" y="1193801"/>
            <a:ext cx="3657600" cy="1473200"/>
          </a:xfrm>
          <a:prstGeom prst="rect">
            <a:avLst/>
          </a:prstGeom>
        </p:spPr>
        <p:txBody>
          <a:bodyPr spcFirstLastPara="1" wrap="square" lIns="121900" tIns="121900" rIns="121900" bIns="121900" anchor="b" anchorCtr="0">
            <a:normAutofit/>
          </a:bodyPr>
          <a:lstStyle>
            <a:lvl1pPr marL="0" indent="0" algn="l" defTabSz="914400" rtl="0" eaLnBrk="1" latinLnBrk="0" hangingPunct="1">
              <a:lnSpc>
                <a:spcPct val="100000"/>
              </a:lnSpc>
              <a:spcBef>
                <a:spcPts val="1000"/>
              </a:spcBef>
              <a:buFont typeface="Arial"/>
              <a:buNone/>
              <a:defRPr sz="4800" b="0" i="0" kern="1200" spc="-150" baseline="0">
                <a:solidFill>
                  <a:schemeClr val="accent1"/>
                </a:solidFill>
                <a:latin typeface="Source Serif Pro" charset="0"/>
                <a:ea typeface="Source Serif Pro" charset="0"/>
                <a:cs typeface="Source Serif Pro"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90000"/>
              </a:lnSpc>
            </a:pPr>
            <a:r>
              <a:rPr lang="en-US" sz="3700" dirty="0"/>
              <a:t>Transparency &amp; Observability</a:t>
            </a:r>
          </a:p>
        </p:txBody>
      </p:sp>
      <p:sp>
        <p:nvSpPr>
          <p:cNvPr id="14" name="Text Placeholder 4">
            <a:extLst>
              <a:ext uri="{FF2B5EF4-FFF2-40B4-BE49-F238E27FC236}">
                <a16:creationId xmlns:a16="http://schemas.microsoft.com/office/drawing/2014/main" id="{30842D3B-A45A-4B5F-80EA-D6542B3ACA7F}"/>
              </a:ext>
            </a:extLst>
          </p:cNvPr>
          <p:cNvSpPr txBox="1">
            <a:spLocks/>
          </p:cNvSpPr>
          <p:nvPr/>
        </p:nvSpPr>
        <p:spPr>
          <a:xfrm>
            <a:off x="8534399" y="2882900"/>
            <a:ext cx="3657601" cy="2933700"/>
          </a:xfrm>
          <a:prstGeom prst="rect">
            <a:avLst/>
          </a:prstGeom>
        </p:spPr>
        <p:txBody>
          <a:bodyPr lIns="182880" rIns="182880">
            <a:normAutofit/>
          </a:bodyPr>
          <a:lstStyle>
            <a:lvl1pPr marL="0" indent="0" algn="l" defTabSz="914400" rtl="0" eaLnBrk="1" latinLnBrk="0" hangingPunct="1">
              <a:lnSpc>
                <a:spcPct val="140000"/>
              </a:lnSpc>
              <a:spcBef>
                <a:spcPts val="1000"/>
              </a:spcBef>
              <a:buFont typeface="Arial"/>
              <a:buNone/>
              <a:defRPr sz="1800" b="0" i="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Monitoring enables us to see problems before they occur and resolve issues quicker when they do. </a:t>
            </a:r>
          </a:p>
        </p:txBody>
      </p:sp>
    </p:spTree>
    <p:extLst>
      <p:ext uri="{BB962C8B-B14F-4D97-AF65-F5344CB8AC3E}">
        <p14:creationId xmlns:p14="http://schemas.microsoft.com/office/powerpoint/2010/main" val="2181113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3"/>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Infrastructure as Code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06" name="Google Shape;406;p83"/>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101598" indent="0">
              <a:buSzPts val="2400"/>
              <a:buNone/>
            </a:pPr>
            <a:endParaRPr sz="3200" dirty="0"/>
          </a:p>
        </p:txBody>
      </p:sp>
      <p:pic>
        <p:nvPicPr>
          <p:cNvPr id="1026" name="Picture 2" descr="What is Infrastructure as Code? - Azure DevOps | Microsoft Docs">
            <a:extLst>
              <a:ext uri="{FF2B5EF4-FFF2-40B4-BE49-F238E27FC236}">
                <a16:creationId xmlns:a16="http://schemas.microsoft.com/office/drawing/2014/main" id="{BB86E726-8B32-44C2-B4C2-93344767B2F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3869" y="1450233"/>
            <a:ext cx="9456000" cy="47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74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DevOps for Pandemics</a:t>
            </a:r>
          </a:p>
        </p:txBody>
      </p:sp>
      <p:sp>
        <p:nvSpPr>
          <p:cNvPr id="4" name="Content Placeholder 3"/>
          <p:cNvSpPr>
            <a:spLocks noGrp="1"/>
          </p:cNvSpPr>
          <p:nvPr>
            <p:ph idx="14"/>
          </p:nvPr>
        </p:nvSpPr>
        <p:spPr>
          <a:xfrm>
            <a:off x="914400" y="1193801"/>
            <a:ext cx="6629400" cy="4640071"/>
          </a:xfrm>
        </p:spPr>
        <p:txBody>
          <a:bodyPr/>
          <a:lstStyle/>
          <a:p>
            <a:r>
              <a:rPr lang="en-US" dirty="0"/>
              <a:t>Introduction</a:t>
            </a:r>
          </a:p>
          <a:p>
            <a:r>
              <a:rPr lang="en-US" dirty="0"/>
              <a:t>DevOps Principles at the Core of Pandemic Response</a:t>
            </a:r>
          </a:p>
          <a:p>
            <a:r>
              <a:rPr lang="en-US" dirty="0"/>
              <a:t>Responding to Crisis</a:t>
            </a:r>
          </a:p>
          <a:p>
            <a:r>
              <a:rPr lang="en-US" dirty="0"/>
              <a:t>Where do we go from here? </a:t>
            </a:r>
          </a:p>
        </p:txBody>
      </p:sp>
    </p:spTree>
    <p:extLst>
      <p:ext uri="{BB962C8B-B14F-4D97-AF65-F5344CB8AC3E}">
        <p14:creationId xmlns:p14="http://schemas.microsoft.com/office/powerpoint/2010/main" val="3637379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Microservices? Microservices Definition and Related FAQs | Avi  Networks">
            <a:extLst>
              <a:ext uri="{FF2B5EF4-FFF2-40B4-BE49-F238E27FC236}">
                <a16:creationId xmlns:a16="http://schemas.microsoft.com/office/drawing/2014/main" id="{BA641E7B-1622-4BCB-8FAB-DC6C9721B7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980076"/>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33ACA64-B2FE-48AB-8184-502A831549DD}"/>
              </a:ext>
            </a:extLst>
          </p:cNvPr>
          <p:cNvSpPr>
            <a:spLocks noGrp="1"/>
          </p:cNvSpPr>
          <p:nvPr>
            <p:ph type="title"/>
          </p:nvPr>
        </p:nvSpPr>
        <p:spPr>
          <a:xfrm>
            <a:off x="324465" y="1897062"/>
            <a:ext cx="4247535" cy="3063875"/>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Socially distance your applications</a:t>
            </a:r>
            <a:endParaRPr lang="en-US" dirty="0"/>
          </a:p>
        </p:txBody>
      </p:sp>
      <p:sp>
        <p:nvSpPr>
          <p:cNvPr id="4" name="Slide Number Placeholder 3">
            <a:extLst>
              <a:ext uri="{FF2B5EF4-FFF2-40B4-BE49-F238E27FC236}">
                <a16:creationId xmlns:a16="http://schemas.microsoft.com/office/drawing/2014/main" id="{E6263417-9160-48DC-91EF-97E0A29364F1}"/>
              </a:ext>
            </a:extLst>
          </p:cNvPr>
          <p:cNvSpPr>
            <a:spLocks noGrp="1"/>
          </p:cNvSpPr>
          <p:nvPr>
            <p:ph type="sldNum" sz="quarter"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67595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F1DC70-70A9-404D-A4B3-10F697A5857D}"/>
              </a:ext>
            </a:extLst>
          </p:cNvPr>
          <p:cNvSpPr>
            <a:spLocks noGrp="1"/>
          </p:cNvSpPr>
          <p:nvPr>
            <p:ph type="title"/>
          </p:nvPr>
        </p:nvSpPr>
        <p:spPr>
          <a:xfrm>
            <a:off x="415600" y="2867800"/>
            <a:ext cx="11360800" cy="1122400"/>
          </a:xfrm>
        </p:spPr>
        <p:txBody>
          <a:bodyPr/>
          <a:lstStyle/>
          <a:p>
            <a:pPr algn="ctr"/>
            <a:r>
              <a:rPr lang="en-US" dirty="0">
                <a:solidFill>
                  <a:schemeClr val="bg1"/>
                </a:solidFill>
              </a:rPr>
              <a:t>Responding to Crisis</a:t>
            </a:r>
          </a:p>
        </p:txBody>
      </p:sp>
    </p:spTree>
    <p:extLst>
      <p:ext uri="{BB962C8B-B14F-4D97-AF65-F5344CB8AC3E}">
        <p14:creationId xmlns:p14="http://schemas.microsoft.com/office/powerpoint/2010/main" val="839072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4" name="Picture 3">
            <a:extLst>
              <a:ext uri="{FF2B5EF4-FFF2-40B4-BE49-F238E27FC236}">
                <a16:creationId xmlns:a16="http://schemas.microsoft.com/office/drawing/2014/main" id="{AC4DE694-13C6-49EC-A292-3339EA5F6A1C}"/>
              </a:ext>
            </a:extLst>
          </p:cNvPr>
          <p:cNvPicPr/>
          <p:nvPr/>
        </p:nvPicPr>
        <p:blipFill rotWithShape="1">
          <a:blip r:embed="rId3" cstate="screen">
            <a:extLst>
              <a:ext uri="{28A0092B-C50C-407E-A947-70E740481C1C}">
                <a14:useLocalDpi xmlns:a14="http://schemas.microsoft.com/office/drawing/2010/main"/>
              </a:ext>
            </a:extLst>
          </a:blip>
          <a:srcRect b="4911"/>
          <a:stretch/>
        </p:blipFill>
        <p:spPr bwMode="auto">
          <a:xfrm>
            <a:off x="847444" y="593367"/>
            <a:ext cx="9444082" cy="5498466"/>
          </a:xfrm>
          <a:prstGeom prst="rect">
            <a:avLst/>
          </a:prstGeom>
          <a:ln>
            <a:noFill/>
          </a:ln>
          <a:extLst>
            <a:ext uri="{53640926-AAD7-44D8-BBD7-CCE9431645EC}">
              <a14:shadowObscured xmlns:a14="http://schemas.microsoft.com/office/drawing/2010/main"/>
            </a:ext>
          </a:extLst>
        </p:spPr>
      </p:pic>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r>
              <a:rPr lang="en-US" sz="3200" i="1" dirty="0"/>
              <a:t>Application traffic spiked in March as companies rapidly transitioned to work from home training programs.</a:t>
            </a:r>
            <a:endParaRPr lang="en-US" sz="3200" dirty="0"/>
          </a:p>
        </p:txBody>
      </p:sp>
    </p:spTree>
    <p:extLst>
      <p:ext uri="{BB962C8B-B14F-4D97-AF65-F5344CB8AC3E}">
        <p14:creationId xmlns:p14="http://schemas.microsoft.com/office/powerpoint/2010/main" val="200261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5" name="Picture 4" descr="A picture containing sitting&#10;&#10;Description automatically generated">
            <a:extLst>
              <a:ext uri="{FF2B5EF4-FFF2-40B4-BE49-F238E27FC236}">
                <a16:creationId xmlns:a16="http://schemas.microsoft.com/office/drawing/2014/main" id="{F5E09937-92F7-4A13-8BB6-005A7B479A69}"/>
              </a:ext>
            </a:extLst>
          </p:cNvPr>
          <p:cNvPicPr/>
          <p:nvPr/>
        </p:nvPicPr>
        <p:blipFill>
          <a:blip r:embed="rId3" cstate="print">
            <a:extLst>
              <a:ext uri="{28A0092B-C50C-407E-A947-70E740481C1C}">
                <a14:useLocalDpi xmlns:a14="http://schemas.microsoft.com/office/drawing/2010/main"/>
              </a:ext>
            </a:extLst>
          </a:blip>
          <a:stretch>
            <a:fillRect/>
          </a:stretch>
        </p:blipFill>
        <p:spPr>
          <a:xfrm>
            <a:off x="415599" y="593366"/>
            <a:ext cx="11173341" cy="5132519"/>
          </a:xfrm>
          <a:prstGeom prst="rect">
            <a:avLst/>
          </a:prstGeom>
        </p:spPr>
      </p:pic>
      <p:sp>
        <p:nvSpPr>
          <p:cNvPr id="6" name="Google Shape;386;p80">
            <a:extLst>
              <a:ext uri="{FF2B5EF4-FFF2-40B4-BE49-F238E27FC236}">
                <a16:creationId xmlns:a16="http://schemas.microsoft.com/office/drawing/2014/main" id="{EFC8B942-FC08-4B47-A3B8-0AB451EB8A6A}"/>
              </a:ext>
            </a:extLst>
          </p:cNvPr>
          <p:cNvSpPr txBox="1">
            <a:spLocks/>
          </p:cNvSpPr>
          <p:nvPr/>
        </p:nvSpPr>
        <p:spPr>
          <a:xfrm>
            <a:off x="568000" y="745767"/>
            <a:ext cx="11360800" cy="763600"/>
          </a:xfrm>
          <a:prstGeom prst="rect">
            <a:avLst/>
          </a:prstGeom>
          <a:noFill/>
          <a:ln>
            <a:noFill/>
          </a:ln>
        </p:spPr>
        <p:txBody>
          <a:bodyPr spcFirstLastPara="1" wrap="square" lIns="121900" tIns="121900" rIns="121900" bIns="121900" anchor="t" anchorCtr="0">
            <a:noAutofit/>
          </a:bodyPr>
          <a:lstStyle>
            <a:lvl1pPr lvl="0" algn="l" defTabSz="914400" rtl="0" eaLnBrk="1" latinLnBrk="0" hangingPunct="1">
              <a:lnSpc>
                <a:spcPct val="100000"/>
              </a:lnSpc>
              <a:spcBef>
                <a:spcPts val="0"/>
              </a:spcBef>
              <a:spcAft>
                <a:spcPts val="0"/>
              </a:spcAft>
              <a:buSzPts val="2800"/>
              <a:buNone/>
              <a:defRPr sz="4400" kern="1200">
                <a:solidFill>
                  <a:schemeClr val="tx1"/>
                </a:solidFill>
                <a:latin typeface="+mj-lt"/>
                <a:ea typeface="+mj-ea"/>
                <a:cs typeface="+mj-c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sz="3200" i="1" dirty="0"/>
              <a:t>Response times spiked due to additional traffic and known caching problem but drop dramatically after improvements are deployed.</a:t>
            </a:r>
            <a:endParaRPr lang="en-US" sz="3200" dirty="0"/>
          </a:p>
        </p:txBody>
      </p:sp>
    </p:spTree>
    <p:extLst>
      <p:ext uri="{BB962C8B-B14F-4D97-AF65-F5344CB8AC3E}">
        <p14:creationId xmlns:p14="http://schemas.microsoft.com/office/powerpoint/2010/main" val="188062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F1DC70-70A9-404D-A4B3-10F697A5857D}"/>
              </a:ext>
            </a:extLst>
          </p:cNvPr>
          <p:cNvSpPr>
            <a:spLocks noGrp="1"/>
          </p:cNvSpPr>
          <p:nvPr>
            <p:ph type="title"/>
          </p:nvPr>
        </p:nvSpPr>
        <p:spPr>
          <a:xfrm>
            <a:off x="415600" y="2867800"/>
            <a:ext cx="11360800" cy="1122400"/>
          </a:xfrm>
        </p:spPr>
        <p:txBody>
          <a:bodyPr/>
          <a:lstStyle/>
          <a:p>
            <a:pPr algn="ctr"/>
            <a:r>
              <a:rPr lang="en-US" dirty="0">
                <a:solidFill>
                  <a:schemeClr val="bg1"/>
                </a:solidFill>
              </a:rPr>
              <a:t>Where do we go from here?</a:t>
            </a:r>
          </a:p>
        </p:txBody>
      </p:sp>
    </p:spTree>
    <p:extLst>
      <p:ext uri="{BB962C8B-B14F-4D97-AF65-F5344CB8AC3E}">
        <p14:creationId xmlns:p14="http://schemas.microsoft.com/office/powerpoint/2010/main" val="214182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What’s next?</a:t>
            </a:r>
          </a:p>
        </p:txBody>
      </p:sp>
      <p:sp>
        <p:nvSpPr>
          <p:cNvPr id="4" name="Content Placeholder 3"/>
          <p:cNvSpPr>
            <a:spLocks noGrp="1"/>
          </p:cNvSpPr>
          <p:nvPr>
            <p:ph idx="14"/>
          </p:nvPr>
        </p:nvSpPr>
        <p:spPr/>
        <p:txBody>
          <a:bodyPr/>
          <a:lstStyle/>
          <a:p>
            <a:r>
              <a:rPr lang="en-US" dirty="0"/>
              <a:t>The world is transforming, and we must too</a:t>
            </a:r>
          </a:p>
          <a:p>
            <a:pPr lvl="0"/>
            <a:r>
              <a:rPr lang="en-US" dirty="0"/>
              <a:t>Now, more than ever, we are all technology companies</a:t>
            </a:r>
          </a:p>
          <a:p>
            <a:r>
              <a:rPr lang="en-US" dirty="0"/>
              <a:t>Never has operations and execution been more important</a:t>
            </a:r>
          </a:p>
          <a:p>
            <a:r>
              <a:rPr lang="en-US" dirty="0"/>
              <a:t>Never has DevOps been more crucial to success</a:t>
            </a:r>
          </a:p>
        </p:txBody>
      </p:sp>
    </p:spTree>
    <p:extLst>
      <p:ext uri="{BB962C8B-B14F-4D97-AF65-F5344CB8AC3E}">
        <p14:creationId xmlns:p14="http://schemas.microsoft.com/office/powerpoint/2010/main" val="79597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1">
            <a:extLst>
              <a:ext uri="{FF2B5EF4-FFF2-40B4-BE49-F238E27FC236}">
                <a16:creationId xmlns:a16="http://schemas.microsoft.com/office/drawing/2014/main" id="{8930A465-E81B-45BF-8A93-CDE0B56E5E7F}"/>
              </a:ext>
            </a:extLst>
          </p:cNvPr>
          <p:cNvSpPr>
            <a:spLocks noGrp="1"/>
          </p:cNvSpPr>
          <p:nvPr>
            <p:ph type="sldNum" sz="quarter" idx="12"/>
          </p:nvPr>
        </p:nvSpPr>
        <p:spPr>
          <a:xfrm>
            <a:off x="5573027" y="6400800"/>
            <a:ext cx="1045946" cy="228600"/>
          </a:xfrm>
        </p:spPr>
        <p:txBody>
          <a:bodyPr/>
          <a:lstStyle/>
          <a:p>
            <a:pPr>
              <a:spcAft>
                <a:spcPts val="600"/>
              </a:spcAft>
            </a:pPr>
            <a:fld id="{29D81C1D-71AE-404E-8BFC-9F552A8A6EE1}" type="slidenum">
              <a:rPr lang="en-US" smtClean="0"/>
              <a:pPr>
                <a:spcAft>
                  <a:spcPts val="600"/>
                </a:spcAft>
              </a:pPr>
              <a:t>26</a:t>
            </a:fld>
            <a:endParaRPr lang="en-US"/>
          </a:p>
        </p:txBody>
      </p:sp>
      <p:sp>
        <p:nvSpPr>
          <p:cNvPr id="73" name="Subtitle 2">
            <a:extLst>
              <a:ext uri="{FF2B5EF4-FFF2-40B4-BE49-F238E27FC236}">
                <a16:creationId xmlns:a16="http://schemas.microsoft.com/office/drawing/2014/main" id="{5AA19389-5EE9-4A23-B40B-C1A714B38896}"/>
              </a:ext>
            </a:extLst>
          </p:cNvPr>
          <p:cNvSpPr>
            <a:spLocks noGrp="1"/>
          </p:cNvSpPr>
          <p:nvPr>
            <p:ph type="subTitle" idx="1"/>
          </p:nvPr>
        </p:nvSpPr>
        <p:spPr>
          <a:xfrm>
            <a:off x="914400" y="643128"/>
            <a:ext cx="5938156" cy="1473200"/>
          </a:xfrm>
        </p:spPr>
        <p:txBody>
          <a:bodyPr>
            <a:normAutofit/>
          </a:bodyPr>
          <a:lstStyle/>
          <a:p>
            <a:r>
              <a:rPr lang="en-US" sz="4000" dirty="0"/>
              <a:t>Future of Collaboration</a:t>
            </a:r>
          </a:p>
        </p:txBody>
      </p:sp>
      <p:sp>
        <p:nvSpPr>
          <p:cNvPr id="3" name="Text Placeholder 2"/>
          <p:cNvSpPr>
            <a:spLocks noGrp="1"/>
          </p:cNvSpPr>
          <p:nvPr>
            <p:ph type="body" sz="quarter" idx="13"/>
          </p:nvPr>
        </p:nvSpPr>
        <p:spPr>
          <a:xfrm>
            <a:off x="923544" y="457200"/>
            <a:ext cx="4994656" cy="338328"/>
          </a:xfrm>
        </p:spPr>
        <p:txBody>
          <a:bodyPr anchor="ctr">
            <a:noAutofit/>
          </a:bodyPr>
          <a:lstStyle/>
          <a:p>
            <a:r>
              <a:rPr lang="en-US" sz="2800" dirty="0"/>
              <a:t>What’s next?</a:t>
            </a:r>
          </a:p>
        </p:txBody>
      </p:sp>
      <p:sp>
        <p:nvSpPr>
          <p:cNvPr id="75" name="Text Placeholder 4">
            <a:extLst>
              <a:ext uri="{FF2B5EF4-FFF2-40B4-BE49-F238E27FC236}">
                <a16:creationId xmlns:a16="http://schemas.microsoft.com/office/drawing/2014/main" id="{8D1D2A2F-AB22-42C1-8E19-B26654DB5EFF}"/>
              </a:ext>
            </a:extLst>
          </p:cNvPr>
          <p:cNvSpPr>
            <a:spLocks noGrp="1"/>
          </p:cNvSpPr>
          <p:nvPr>
            <p:ph type="body" sz="quarter" idx="14"/>
          </p:nvPr>
        </p:nvSpPr>
        <p:spPr>
          <a:xfrm>
            <a:off x="914399" y="2116328"/>
            <a:ext cx="6282945" cy="3700272"/>
          </a:xfrm>
        </p:spPr>
        <p:txBody>
          <a:bodyPr>
            <a:normAutofit/>
          </a:bodyPr>
          <a:lstStyle/>
          <a:p>
            <a:pPr marL="285750" indent="-285750">
              <a:lnSpc>
                <a:spcPct val="110000"/>
              </a:lnSpc>
              <a:buFont typeface="Arial" panose="020B0604020202020204" pitchFamily="34" charset="0"/>
              <a:buChar char="•"/>
            </a:pPr>
            <a:r>
              <a:rPr lang="en-US" sz="2300" dirty="0">
                <a:latin typeface="Open Sans" panose="020B0606030504020204" pitchFamily="34" charset="0"/>
                <a:ea typeface="Open Sans" panose="020B0606030504020204" pitchFamily="34" charset="0"/>
                <a:cs typeface="Open Sans" panose="020B0606030504020204" pitchFamily="34" charset="0"/>
              </a:rPr>
              <a:t>Even after a vaccine, many companies may never return to offices as they were</a:t>
            </a:r>
          </a:p>
          <a:p>
            <a:pPr marL="285750" indent="-285750">
              <a:buFont typeface="Arial" panose="020B0604020202020204" pitchFamily="34" charset="0"/>
              <a:buChar char="•"/>
            </a:pPr>
            <a:r>
              <a:rPr lang="en-US" sz="2300" dirty="0">
                <a:latin typeface="Open Sans" panose="020B0606030504020204" pitchFamily="34" charset="0"/>
                <a:ea typeface="Open Sans" panose="020B0606030504020204" pitchFamily="34" charset="0"/>
                <a:cs typeface="Open Sans" panose="020B0606030504020204" pitchFamily="34" charset="0"/>
              </a:rPr>
              <a:t>In remote-first companies</a:t>
            </a:r>
          </a:p>
          <a:p>
            <a:pPr marL="971550" lvl="1" indent="-285750">
              <a:buFont typeface="Arial" panose="020B0604020202020204" pitchFamily="34" charset="0"/>
              <a:buChar char="•"/>
            </a:pPr>
            <a:r>
              <a:rPr lang="en-US" sz="2300" dirty="0">
                <a:latin typeface="Open Sans" panose="020B0606030504020204" pitchFamily="34" charset="0"/>
                <a:ea typeface="Open Sans" panose="020B0606030504020204" pitchFamily="34" charset="0"/>
                <a:cs typeface="Open Sans" panose="020B0606030504020204" pitchFamily="34" charset="0"/>
              </a:rPr>
              <a:t>Meeting hubs, not offices</a:t>
            </a:r>
          </a:p>
          <a:p>
            <a:pPr marL="971550" lvl="1" indent="-285750">
              <a:buFont typeface="Arial" panose="020B0604020202020204" pitchFamily="34" charset="0"/>
              <a:buChar char="•"/>
            </a:pPr>
            <a:r>
              <a:rPr lang="en-US" sz="2300" dirty="0">
                <a:latin typeface="Open Sans" panose="020B0606030504020204" pitchFamily="34" charset="0"/>
                <a:ea typeface="Open Sans" panose="020B0606030504020204" pitchFamily="34" charset="0"/>
                <a:cs typeface="Open Sans" panose="020B0606030504020204" pitchFamily="34" charset="0"/>
              </a:rPr>
              <a:t>Dedicated desks will be a thing of the past </a:t>
            </a:r>
          </a:p>
          <a:p>
            <a:pPr marL="971550" lvl="1" indent="-285750">
              <a:buFont typeface="Arial" panose="020B0604020202020204" pitchFamily="34" charset="0"/>
              <a:buChar char="•"/>
            </a:pPr>
            <a:r>
              <a:rPr lang="en-US" sz="2300" dirty="0">
                <a:latin typeface="Open Sans" panose="020B0606030504020204" pitchFamily="34" charset="0"/>
                <a:ea typeface="Open Sans" panose="020B0606030504020204" pitchFamily="34" charset="0"/>
                <a:cs typeface="Open Sans" panose="020B0606030504020204" pitchFamily="34" charset="0"/>
              </a:rPr>
              <a:t>Offices become meeting hubs where people come together to solve difficult problems</a:t>
            </a:r>
          </a:p>
          <a:p>
            <a:pPr marL="9715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descr="Wiley Offices - Hoboken - Office Snapshots">
            <a:extLst>
              <a:ext uri="{FF2B5EF4-FFF2-40B4-BE49-F238E27FC236}">
                <a16:creationId xmlns:a16="http://schemas.microsoft.com/office/drawing/2014/main" id="{C6123FEC-CE5B-4F54-B83A-4C82A6F8D54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3"/>
          <a:stretch/>
        </p:blipFill>
        <p:spPr bwMode="auto">
          <a:xfrm>
            <a:off x="7197344" y="0"/>
            <a:ext cx="4994656" cy="5833873"/>
          </a:xfrm>
          <a:prstGeom prst="rect">
            <a:avLst/>
          </a:prstGeom>
          <a:solidFill>
            <a:srgbClr val="FFFFFF"/>
          </a:solidFill>
        </p:spPr>
      </p:pic>
    </p:spTree>
    <p:extLst>
      <p:ext uri="{BB962C8B-B14F-4D97-AF65-F5344CB8AC3E}">
        <p14:creationId xmlns:p14="http://schemas.microsoft.com/office/powerpoint/2010/main" val="2593706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923544" y="457200"/>
            <a:ext cx="9756648" cy="338328"/>
          </a:xfrm>
        </p:spPr>
        <p:txBody>
          <a:bodyPr/>
          <a:lstStyle/>
          <a:p>
            <a:r>
              <a:rPr lang="en-US" sz="2800" dirty="0"/>
              <a:t>Next Steps</a:t>
            </a:r>
          </a:p>
        </p:txBody>
      </p:sp>
      <p:sp>
        <p:nvSpPr>
          <p:cNvPr id="4" name="Content Placeholder 3"/>
          <p:cNvSpPr>
            <a:spLocks noGrp="1"/>
          </p:cNvSpPr>
          <p:nvPr>
            <p:ph idx="14"/>
          </p:nvPr>
        </p:nvSpPr>
        <p:spPr>
          <a:xfrm>
            <a:off x="914399" y="1193801"/>
            <a:ext cx="5861957" cy="4640071"/>
          </a:xfrm>
        </p:spPr>
        <p:txBody>
          <a:bodyPr/>
          <a:lstStyle/>
          <a:p>
            <a:r>
              <a:rPr lang="en-US" dirty="0"/>
              <a:t>Do not wait for a “return to normal”</a:t>
            </a:r>
          </a:p>
          <a:p>
            <a:r>
              <a:rPr lang="en-US" dirty="0"/>
              <a:t>Find new opportunities and accelerate</a:t>
            </a:r>
          </a:p>
          <a:p>
            <a:r>
              <a:rPr lang="en-US" dirty="0"/>
              <a:t>Re-envision your business</a:t>
            </a:r>
          </a:p>
        </p:txBody>
      </p:sp>
      <p:pic>
        <p:nvPicPr>
          <p:cNvPr id="2" name="Picture 1">
            <a:extLst>
              <a:ext uri="{FF2B5EF4-FFF2-40B4-BE49-F238E27FC236}">
                <a16:creationId xmlns:a16="http://schemas.microsoft.com/office/drawing/2014/main" id="{13C997BD-2B45-4036-9581-1A279EDAC0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7194" y="-604157"/>
            <a:ext cx="5144806" cy="6613071"/>
          </a:xfrm>
          <a:prstGeom prst="rect">
            <a:avLst/>
          </a:prstGeom>
        </p:spPr>
      </p:pic>
    </p:spTree>
    <p:extLst>
      <p:ext uri="{BB962C8B-B14F-4D97-AF65-F5344CB8AC3E}">
        <p14:creationId xmlns:p14="http://schemas.microsoft.com/office/powerpoint/2010/main" val="162756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Next Steps</a:t>
            </a:r>
          </a:p>
        </p:txBody>
      </p:sp>
      <p:sp>
        <p:nvSpPr>
          <p:cNvPr id="4" name="Content Placeholder 3"/>
          <p:cNvSpPr>
            <a:spLocks noGrp="1"/>
          </p:cNvSpPr>
          <p:nvPr>
            <p:ph idx="14"/>
          </p:nvPr>
        </p:nvSpPr>
        <p:spPr/>
        <p:txBody>
          <a:bodyPr/>
          <a:lstStyle/>
          <a:p>
            <a:r>
              <a:rPr lang="en-US" dirty="0"/>
              <a:t>Read more: medium.com/@</a:t>
            </a:r>
            <a:r>
              <a:rPr lang="en-US" dirty="0" err="1"/>
              <a:t>seandmacknyc</a:t>
            </a:r>
            <a:endParaRPr lang="en-US" dirty="0"/>
          </a:p>
          <a:p>
            <a:r>
              <a:rPr lang="en-US" dirty="0"/>
              <a:t>Join Wiley team: wiley.com/careers</a:t>
            </a:r>
          </a:p>
          <a:p>
            <a:r>
              <a:rPr lang="en-US" dirty="0"/>
              <a:t>Connect with me on LinkedIn: in/</a:t>
            </a:r>
            <a:r>
              <a:rPr lang="en-US" dirty="0" err="1"/>
              <a:t>SeanDMack</a:t>
            </a:r>
            <a:endParaRPr lang="en-US" dirty="0"/>
          </a:p>
          <a:p>
            <a:r>
              <a:rPr lang="en-US" dirty="0"/>
              <a:t>Continue the discussion on Twitter @</a:t>
            </a:r>
            <a:r>
              <a:rPr lang="en-US" dirty="0" err="1"/>
              <a:t>SeanDMackNYC</a:t>
            </a:r>
            <a:endParaRPr lang="en-US" dirty="0"/>
          </a:p>
        </p:txBody>
      </p:sp>
    </p:spTree>
    <p:extLst>
      <p:ext uri="{BB962C8B-B14F-4D97-AF65-F5344CB8AC3E}">
        <p14:creationId xmlns:p14="http://schemas.microsoft.com/office/powerpoint/2010/main" val="3789036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Q&amp;A</a:t>
            </a:r>
          </a:p>
        </p:txBody>
      </p:sp>
      <p:sp>
        <p:nvSpPr>
          <p:cNvPr id="4" name="Text Placeholder 3"/>
          <p:cNvSpPr>
            <a:spLocks noGrp="1"/>
          </p:cNvSpPr>
          <p:nvPr>
            <p:ph type="body" sz="quarter" idx="13"/>
          </p:nvPr>
        </p:nvSpPr>
        <p:spPr>
          <a:xfrm>
            <a:off x="7932716" y="1069975"/>
            <a:ext cx="3344884" cy="410482"/>
          </a:xfrm>
        </p:spPr>
        <p:txBody>
          <a:bodyPr/>
          <a:lstStyle/>
          <a:p>
            <a:r>
              <a:rPr lang="en-US" dirty="0"/>
              <a:t>@</a:t>
            </a:r>
            <a:r>
              <a:rPr lang="en-US" dirty="0" err="1"/>
              <a:t>SeanDMackNYC</a:t>
            </a:r>
            <a:endParaRPr lang="en-US" dirty="0"/>
          </a:p>
          <a:p>
            <a:endParaRPr lang="en-US" dirty="0"/>
          </a:p>
          <a:p>
            <a:endParaRPr lang="en-US" dirty="0"/>
          </a:p>
        </p:txBody>
      </p:sp>
      <p:pic>
        <p:nvPicPr>
          <p:cNvPr id="18" name="Picture 6" descr="Image result for twitter icon">
            <a:extLst>
              <a:ext uri="{FF2B5EF4-FFF2-40B4-BE49-F238E27FC236}">
                <a16:creationId xmlns:a16="http://schemas.microsoft.com/office/drawing/2014/main" id="{A552CB93-91AB-464C-8ECC-B2D39D1FFF7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8999" y="950358"/>
            <a:ext cx="693717" cy="69371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inkedin Icon Square transparent PNG - StickPNG">
            <a:extLst>
              <a:ext uri="{FF2B5EF4-FFF2-40B4-BE49-F238E27FC236}">
                <a16:creationId xmlns:a16="http://schemas.microsoft.com/office/drawing/2014/main" id="{6E3A9A9A-629D-46B2-B554-4C52977235A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38999" y="1763692"/>
            <a:ext cx="693717" cy="6937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a:extLst>
              <a:ext uri="{FF2B5EF4-FFF2-40B4-BE49-F238E27FC236}">
                <a16:creationId xmlns:a16="http://schemas.microsoft.com/office/drawing/2014/main" id="{B7F50AC8-7BAB-411B-B72D-BB087A268ED2}"/>
              </a:ext>
            </a:extLst>
          </p:cNvPr>
          <p:cNvSpPr txBox="1">
            <a:spLocks/>
          </p:cNvSpPr>
          <p:nvPr/>
        </p:nvSpPr>
        <p:spPr>
          <a:xfrm>
            <a:off x="8017492" y="1905309"/>
            <a:ext cx="3344884" cy="410482"/>
          </a:xfrm>
          <a:prstGeom prst="rect">
            <a:avLst/>
          </a:prstGeom>
        </p:spPr>
        <p:txBody>
          <a:bodyPr/>
          <a:lstStyle>
            <a:lvl1pPr marL="0" indent="0" algn="l" defTabSz="914400" rtl="0" eaLnBrk="1" latinLnBrk="0" hangingPunct="1">
              <a:lnSpc>
                <a:spcPct val="90000"/>
              </a:lnSpc>
              <a:spcBef>
                <a:spcPts val="1000"/>
              </a:spcBef>
              <a:buFont typeface="Arial" charset="0"/>
              <a:buNone/>
              <a:defRPr sz="2800" b="0" i="0" kern="1200">
                <a:solidFill>
                  <a:schemeClr val="bg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a:t>
            </a:r>
            <a:r>
              <a:rPr lang="en-US" dirty="0" err="1"/>
              <a:t>seandmack</a:t>
            </a:r>
            <a:r>
              <a:rPr lang="en-US" dirty="0"/>
              <a:t>/</a:t>
            </a:r>
          </a:p>
          <a:p>
            <a:endParaRPr lang="en-US" dirty="0"/>
          </a:p>
        </p:txBody>
      </p:sp>
    </p:spTree>
    <p:extLst>
      <p:ext uri="{BB962C8B-B14F-4D97-AF65-F5344CB8AC3E}">
        <p14:creationId xmlns:p14="http://schemas.microsoft.com/office/powerpoint/2010/main" val="25308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F1DC70-70A9-404D-A4B3-10F697A5857D}"/>
              </a:ext>
            </a:extLst>
          </p:cNvPr>
          <p:cNvSpPr>
            <a:spLocks noGrp="1"/>
          </p:cNvSpPr>
          <p:nvPr>
            <p:ph type="title"/>
          </p:nvPr>
        </p:nvSpPr>
        <p:spPr>
          <a:xfrm>
            <a:off x="415600" y="2867800"/>
            <a:ext cx="11360800" cy="1122400"/>
          </a:xfrm>
        </p:spPr>
        <p:txBody>
          <a:bodyPr/>
          <a:lstStyle/>
          <a:p>
            <a:pPr algn="ctr"/>
            <a:r>
              <a:rPr lang="en-US" dirty="0">
                <a:solidFill>
                  <a:schemeClr val="bg1"/>
                </a:solidFill>
              </a:rPr>
              <a:t>Intro</a:t>
            </a:r>
          </a:p>
        </p:txBody>
      </p:sp>
    </p:spTree>
    <p:extLst>
      <p:ext uri="{BB962C8B-B14F-4D97-AF65-F5344CB8AC3E}">
        <p14:creationId xmlns:p14="http://schemas.microsoft.com/office/powerpoint/2010/main" val="1257221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29913D9-47D6-4F1F-9B57-B0F1D576A637}"/>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8D60F420-4670-46F6-9A11-CAC403876148}"/>
              </a:ext>
            </a:extLst>
          </p:cNvPr>
          <p:cNvSpPr>
            <a:spLocks noGrp="1"/>
          </p:cNvSpPr>
          <p:nvPr>
            <p:ph type="sldNum" sz="quarter" idx="12"/>
          </p:nvPr>
        </p:nvSpPr>
        <p:spPr/>
        <p:txBody>
          <a:bodyPr/>
          <a:lstStyle/>
          <a:p>
            <a:fld id="{29D81C1D-71AE-404E-8BFC-9F552A8A6EE1}" type="slidenum">
              <a:rPr lang="en-US" smtClean="0"/>
              <a:pPr/>
              <a:t>30</a:t>
            </a:fld>
            <a:endParaRPr lang="en-US" dirty="0"/>
          </a:p>
        </p:txBody>
      </p:sp>
      <p:sp>
        <p:nvSpPr>
          <p:cNvPr id="5" name="Title 4">
            <a:extLst>
              <a:ext uri="{FF2B5EF4-FFF2-40B4-BE49-F238E27FC236}">
                <a16:creationId xmlns:a16="http://schemas.microsoft.com/office/drawing/2014/main" id="{F32C52C3-8C00-4AC2-91FB-FB58805B79B8}"/>
              </a:ext>
            </a:extLst>
          </p:cNvPr>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987126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0"/>
          <p:cNvSpPr txBox="1">
            <a:spLocks noGrp="1"/>
          </p:cNvSpPr>
          <p:nvPr>
            <p:ph type="title"/>
          </p:nvPr>
        </p:nvSpPr>
        <p:spPr>
          <a:xfrm>
            <a:off x="0" y="1474833"/>
            <a:ext cx="12192000" cy="2618000"/>
          </a:xfrm>
          <a:prstGeom prst="rect">
            <a:avLst/>
          </a:prstGeom>
          <a:noFill/>
          <a:ln>
            <a:noFill/>
          </a:ln>
        </p:spPr>
        <p:txBody>
          <a:bodyPr spcFirstLastPara="1" wrap="square" lIns="121900" tIns="121900" rIns="121900" bIns="121900" anchor="b" anchorCtr="0">
            <a:noAutofit/>
          </a:bodyPr>
          <a:lstStyle/>
          <a:p>
            <a:r>
              <a:rPr lang="en" sz="6400"/>
              <a:t>Really it should be BusProdDevTestSecOps</a:t>
            </a:r>
            <a:endParaRPr sz="6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47BD-4004-4C17-BB4A-A6BBAD73BD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977329D-170F-4BA2-A5AD-C807536BB5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7BE62E-2EA9-4A8E-96FD-65EE2855779F}"/>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7" name="Picture 6">
            <a:extLst>
              <a:ext uri="{FF2B5EF4-FFF2-40B4-BE49-F238E27FC236}">
                <a16:creationId xmlns:a16="http://schemas.microsoft.com/office/drawing/2014/main" id="{9C0F0563-C109-4CFA-BB66-2CE2B049549C}"/>
              </a:ext>
            </a:extLst>
          </p:cNvPr>
          <p:cNvPicPr>
            <a:picLocks noChangeAspect="1"/>
          </p:cNvPicPr>
          <p:nvPr/>
        </p:nvPicPr>
        <p:blipFill>
          <a:blip r:embed="rId2"/>
          <a:stretch>
            <a:fillRect/>
          </a:stretch>
        </p:blipFill>
        <p:spPr>
          <a:xfrm>
            <a:off x="867295" y="465512"/>
            <a:ext cx="5633258" cy="14083145"/>
          </a:xfrm>
          <a:prstGeom prst="rect">
            <a:avLst/>
          </a:prstGeom>
        </p:spPr>
      </p:pic>
    </p:spTree>
    <p:extLst>
      <p:ext uri="{BB962C8B-B14F-4D97-AF65-F5344CB8AC3E}">
        <p14:creationId xmlns:p14="http://schemas.microsoft.com/office/powerpoint/2010/main" val="172356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7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9D81C1D-71AE-404E-8BFC-9F552A8A6EE1}" type="slidenum">
              <a:rPr lang="en-US" smtClean="0"/>
              <a:pPr/>
              <a:t>34</a:t>
            </a:fld>
            <a:endParaRPr lang="en-US"/>
          </a:p>
        </p:txBody>
      </p:sp>
      <p:sp>
        <p:nvSpPr>
          <p:cNvPr id="3" name="Text Placeholder 2"/>
          <p:cNvSpPr>
            <a:spLocks noGrp="1"/>
          </p:cNvSpPr>
          <p:nvPr>
            <p:ph type="body" sz="quarter" idx="13"/>
          </p:nvPr>
        </p:nvSpPr>
        <p:spPr/>
        <p:txBody>
          <a:bodyPr/>
          <a:lstStyle/>
          <a:p>
            <a:r>
              <a:rPr lang="en-US"/>
              <a:t>The DevOps Advantage</a:t>
            </a:r>
          </a:p>
        </p:txBody>
      </p:sp>
      <p:sp>
        <p:nvSpPr>
          <p:cNvPr id="4" name="Content Placeholder 3"/>
          <p:cNvSpPr>
            <a:spLocks noGrp="1"/>
          </p:cNvSpPr>
          <p:nvPr>
            <p:ph idx="14"/>
          </p:nvPr>
        </p:nvSpPr>
        <p:spPr/>
        <p:txBody>
          <a:bodyPr/>
          <a:lstStyle/>
          <a:p>
            <a:pPr marL="0" indent="0">
              <a:lnSpc>
                <a:spcPct val="120000"/>
              </a:lnSpc>
              <a:buNone/>
            </a:pPr>
            <a:r>
              <a:rPr lang="en-US" dirty="0"/>
              <a:t>The goal of DevOps is to make improvements across all components in product and service delivery. </a:t>
            </a:r>
          </a:p>
          <a:p>
            <a:pPr marL="0" indent="0">
              <a:lnSpc>
                <a:spcPct val="120000"/>
              </a:lnSpc>
              <a:buNone/>
            </a:pPr>
            <a:endParaRPr lang="en-US" dirty="0"/>
          </a:p>
          <a:p>
            <a:pPr marL="457200" indent="-457200">
              <a:buFont typeface="Arial" panose="020B0604020202020204" pitchFamily="34" charset="0"/>
              <a:buChar char="•"/>
            </a:pPr>
            <a:r>
              <a:rPr lang="en-US" dirty="0"/>
              <a:t>Improved </a:t>
            </a:r>
            <a:r>
              <a:rPr lang="en-US" b="1" dirty="0"/>
              <a:t>deployment frequency</a:t>
            </a:r>
          </a:p>
          <a:p>
            <a:pPr marL="457200" indent="-457200">
              <a:buFont typeface="Arial" panose="020B0604020202020204" pitchFamily="34" charset="0"/>
              <a:buChar char="•"/>
            </a:pPr>
            <a:r>
              <a:rPr lang="en-US" dirty="0"/>
              <a:t>Faster </a:t>
            </a:r>
            <a:r>
              <a:rPr lang="en-US" b="1" dirty="0"/>
              <a:t>time to market</a:t>
            </a:r>
          </a:p>
          <a:p>
            <a:pPr marL="457200" indent="-457200">
              <a:buFont typeface="Arial" panose="020B0604020202020204" pitchFamily="34" charset="0"/>
              <a:buChar char="•"/>
            </a:pPr>
            <a:r>
              <a:rPr lang="en-US" dirty="0"/>
              <a:t>Lower </a:t>
            </a:r>
            <a:r>
              <a:rPr lang="en-US" b="1" dirty="0"/>
              <a:t>failure rates </a:t>
            </a:r>
            <a:r>
              <a:rPr lang="en-US" dirty="0"/>
              <a:t>of new releases</a:t>
            </a:r>
          </a:p>
          <a:p>
            <a:pPr marL="457200" indent="-457200">
              <a:buFont typeface="Arial" panose="020B0604020202020204" pitchFamily="34" charset="0"/>
              <a:buChar char="•"/>
            </a:pPr>
            <a:r>
              <a:rPr lang="en-US" dirty="0"/>
              <a:t>Faster </a:t>
            </a:r>
            <a:r>
              <a:rPr lang="en-US" b="1" dirty="0"/>
              <a:t>recovery</a:t>
            </a:r>
            <a:r>
              <a:rPr lang="en-US" dirty="0"/>
              <a:t> time</a:t>
            </a:r>
          </a:p>
        </p:txBody>
      </p:sp>
    </p:spTree>
    <p:extLst>
      <p:ext uri="{BB962C8B-B14F-4D97-AF65-F5344CB8AC3E}">
        <p14:creationId xmlns:p14="http://schemas.microsoft.com/office/powerpoint/2010/main" val="1397430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72"/>
          <p:cNvPicPr preferRelativeResize="0"/>
          <p:nvPr/>
        </p:nvPicPr>
        <p:blipFill rotWithShape="1">
          <a:blip r:embed="rId3">
            <a:alphaModFix/>
          </a:blip>
          <a:srcRect/>
          <a:stretch/>
        </p:blipFill>
        <p:spPr>
          <a:xfrm>
            <a:off x="0" y="-101600"/>
            <a:ext cx="12192000" cy="695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73"/>
          <p:cNvPicPr preferRelativeResize="0"/>
          <p:nvPr/>
        </p:nvPicPr>
        <p:blipFill rotWithShape="1">
          <a:blip r:embed="rId3">
            <a:alphaModFix/>
          </a:blip>
          <a:srcRect/>
          <a:stretch/>
        </p:blipFill>
        <p:spPr>
          <a:xfrm>
            <a:off x="203200" y="660884"/>
            <a:ext cx="11785600" cy="55362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Responding to Crisis </a:t>
            </a:r>
          </a:p>
        </p:txBody>
      </p:sp>
      <p:sp>
        <p:nvSpPr>
          <p:cNvPr id="4" name="Content Placeholder 3"/>
          <p:cNvSpPr>
            <a:spLocks noGrp="1"/>
          </p:cNvSpPr>
          <p:nvPr>
            <p:ph idx="14"/>
          </p:nvPr>
        </p:nvSpPr>
        <p:spPr/>
        <p:txBody>
          <a:bodyPr/>
          <a:lstStyle/>
          <a:p>
            <a:pPr lvl="0"/>
            <a:r>
              <a:rPr lang="en-US" dirty="0"/>
              <a:t>Accelerated VDI migration from datacenter to cloud</a:t>
            </a:r>
          </a:p>
          <a:p>
            <a:pPr lvl="0"/>
            <a:r>
              <a:rPr lang="en-US" dirty="0"/>
              <a:t>Accelerated file share migration from datacenter to cloud</a:t>
            </a:r>
          </a:p>
          <a:p>
            <a:pPr>
              <a:spcBef>
                <a:spcPts val="0"/>
              </a:spcBef>
            </a:pPr>
            <a:r>
              <a:rPr lang="en-US" dirty="0">
                <a:cs typeface="Calibri"/>
              </a:rPr>
              <a:t>Remote imaging – Automated machine imaging utilizing </a:t>
            </a:r>
            <a:r>
              <a:rPr lang="en-US" dirty="0" err="1">
                <a:cs typeface="Calibri"/>
              </a:rPr>
              <a:t>InTune</a:t>
            </a:r>
            <a:r>
              <a:rPr lang="en-US" dirty="0">
                <a:cs typeface="Calibri"/>
              </a:rPr>
              <a:t> eliminates the need for on-site office imaging of hardware</a:t>
            </a:r>
          </a:p>
          <a:p>
            <a:pPr marL="742950" lvl="1" indent="-285750">
              <a:spcBef>
                <a:spcPts val="0"/>
              </a:spcBef>
              <a:buFont typeface="Arial" panose="020F0502020204030204" pitchFamily="34" charset="0"/>
              <a:buChar char="•"/>
            </a:pPr>
            <a:r>
              <a:rPr lang="en-GB" dirty="0">
                <a:cs typeface="Calibri"/>
              </a:rPr>
              <a:t>Process take 40 minutes vs. 4-hour manual process</a:t>
            </a:r>
            <a:endParaRPr lang="en-US" dirty="0">
              <a:cs typeface="Calibri"/>
            </a:endParaRPr>
          </a:p>
          <a:p>
            <a:pPr marL="742950" lvl="1" indent="-285750">
              <a:spcBef>
                <a:spcPts val="0"/>
              </a:spcBef>
              <a:buFont typeface="Arial" panose="020F0502020204030204" pitchFamily="34" charset="0"/>
              <a:buChar char="•"/>
            </a:pPr>
            <a:r>
              <a:rPr lang="en-US" dirty="0">
                <a:latin typeface="Calibri"/>
                <a:ea typeface="Open Sans" panose="020B0606030504020204" pitchFamily="34" charset="0"/>
                <a:cs typeface="Calibri"/>
              </a:rPr>
              <a:t>Equipment is shipped direct to colleagues’ </a:t>
            </a:r>
            <a:r>
              <a:rPr lang="en-US">
                <a:latin typeface="Calibri"/>
                <a:ea typeface="Open Sans" panose="020B0606030504020204" pitchFamily="34" charset="0"/>
                <a:cs typeface="Calibri"/>
              </a:rPr>
              <a:t>home with no </a:t>
            </a:r>
            <a:r>
              <a:rPr lang="en-US" dirty="0">
                <a:latin typeface="Calibri"/>
                <a:ea typeface="Open Sans" panose="020B0606030504020204" pitchFamily="34" charset="0"/>
                <a:cs typeface="Calibri"/>
              </a:rPr>
              <a:t>in person contact</a:t>
            </a:r>
          </a:p>
          <a:p>
            <a:r>
              <a:rPr lang="en-US" dirty="0"/>
              <a:t>Accelerated transition to lower cost support channels</a:t>
            </a:r>
          </a:p>
        </p:txBody>
      </p:sp>
    </p:spTree>
    <p:extLst>
      <p:ext uri="{BB962C8B-B14F-4D97-AF65-F5344CB8AC3E}">
        <p14:creationId xmlns:p14="http://schemas.microsoft.com/office/powerpoint/2010/main" val="2853030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Accelerating Business Transformation</a:t>
            </a:r>
          </a:p>
        </p:txBody>
      </p:sp>
      <p:pic>
        <p:nvPicPr>
          <p:cNvPr id="2052" name="Picture 4" descr="Current impact of Covid-19 on survey response rates and ...">
            <a:extLst>
              <a:ext uri="{FF2B5EF4-FFF2-40B4-BE49-F238E27FC236}">
                <a16:creationId xmlns:a16="http://schemas.microsoft.com/office/drawing/2014/main" id="{044AC41A-939F-4CC4-860F-EC2ED5A6DF1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816165" y="1236478"/>
            <a:ext cx="8559670" cy="485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Accelerating Business Transformation</a:t>
            </a:r>
          </a:p>
        </p:txBody>
      </p:sp>
      <p:pic>
        <p:nvPicPr>
          <p:cNvPr id="1026" name="Picture 2" descr="Industry, country and style factor returns">
            <a:extLst>
              <a:ext uri="{FF2B5EF4-FFF2-40B4-BE49-F238E27FC236}">
                <a16:creationId xmlns:a16="http://schemas.microsoft.com/office/drawing/2014/main" id="{50E4A7FA-B90E-41A5-BA09-AA61B2C6B68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0689" y="941939"/>
            <a:ext cx="7215956" cy="521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8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Introduction</a:t>
            </a:r>
          </a:p>
        </p:txBody>
      </p:sp>
      <p:pic>
        <p:nvPicPr>
          <p:cNvPr id="16" name="Google Shape;175;p23">
            <a:extLst>
              <a:ext uri="{FF2B5EF4-FFF2-40B4-BE49-F238E27FC236}">
                <a16:creationId xmlns:a16="http://schemas.microsoft.com/office/drawing/2014/main" id="{E46D3B7E-95BD-4FF5-BE88-86A9BBEAA652}"/>
              </a:ext>
            </a:extLst>
          </p:cNvPr>
          <p:cNvPicPr preferRelativeResize="0"/>
          <p:nvPr/>
        </p:nvPicPr>
        <p:blipFill>
          <a:blip r:embed="rId3"/>
          <a:srcRect/>
          <a:stretch/>
        </p:blipFill>
        <p:spPr>
          <a:xfrm>
            <a:off x="7597537" y="1281652"/>
            <a:ext cx="1618000" cy="1618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8" name="Rectangle 17">
            <a:extLst>
              <a:ext uri="{FF2B5EF4-FFF2-40B4-BE49-F238E27FC236}">
                <a16:creationId xmlns:a16="http://schemas.microsoft.com/office/drawing/2014/main" id="{23B59750-62D9-41A9-95A8-D3D86EB220D5}"/>
              </a:ext>
            </a:extLst>
          </p:cNvPr>
          <p:cNvSpPr/>
          <p:nvPr/>
        </p:nvSpPr>
        <p:spPr>
          <a:xfrm>
            <a:off x="5283852" y="2899652"/>
            <a:ext cx="3931685" cy="2191049"/>
          </a:xfrm>
          <a:prstGeom prst="rect">
            <a:avLst/>
          </a:prstGeom>
        </p:spPr>
        <p:txBody>
          <a:bodyPr wrap="square">
            <a:spAutoFit/>
          </a:bodyPr>
          <a:lstStyle/>
          <a:p>
            <a:pPr algn="r">
              <a:lnSpc>
                <a:spcPct val="115000"/>
              </a:lnSpc>
            </a:pPr>
            <a:r>
              <a:rPr lang="en-US" sz="2400" b="1" dirty="0">
                <a:solidFill>
                  <a:srgbClr val="2E5278"/>
                </a:solidFill>
                <a:latin typeface="Calibri" panose="020F0502020204030204" pitchFamily="34" charset="0"/>
                <a:ea typeface="Trebuchet MS"/>
                <a:cs typeface="Calibri" panose="020F0502020204030204" pitchFamily="34" charset="0"/>
                <a:sym typeface="Trebuchet MS"/>
              </a:rPr>
              <a:t>Sean D. Mack</a:t>
            </a:r>
            <a:endParaRPr lang="en-US" sz="2400" dirty="0">
              <a:solidFill>
                <a:srgbClr val="2E5278"/>
              </a:solidFill>
              <a:latin typeface="Calibri" panose="020F0502020204030204" pitchFamily="34" charset="0"/>
              <a:cs typeface="Calibri" panose="020F0502020204030204" pitchFamily="34" charset="0"/>
              <a:sym typeface="Arial"/>
            </a:endParaRPr>
          </a:p>
          <a:p>
            <a:pPr lvl="0" algn="r">
              <a:lnSpc>
                <a:spcPct val="115000"/>
              </a:lnSpc>
            </a:pPr>
            <a:r>
              <a:rPr lang="pt-BR" sz="2400" dirty="0">
                <a:solidFill>
                  <a:srgbClr val="999999"/>
                </a:solidFill>
                <a:latin typeface="Calibri" panose="020F0502020204030204" pitchFamily="34" charset="0"/>
                <a:ea typeface="Trebuchet MS"/>
                <a:cs typeface="Calibri" panose="020F0502020204030204" pitchFamily="34" charset="0"/>
                <a:sym typeface="Trebuchet MS"/>
              </a:rPr>
              <a:t>CIO &amp; CISO Wiley</a:t>
            </a:r>
          </a:p>
          <a:p>
            <a:pPr lvl="0" algn="r">
              <a:lnSpc>
                <a:spcPct val="115000"/>
              </a:lnSpc>
            </a:pPr>
            <a:endParaRPr lang="pt-BR" sz="2400" dirty="0">
              <a:solidFill>
                <a:srgbClr val="111111"/>
              </a:solidFill>
              <a:latin typeface="Calibri" panose="020F0502020204030204" pitchFamily="34" charset="0"/>
              <a:ea typeface="Trebuchet MS"/>
              <a:cs typeface="Calibri" panose="020F0502020204030204" pitchFamily="34" charset="0"/>
              <a:sym typeface="Trebuchet MS"/>
            </a:endParaRPr>
          </a:p>
          <a:p>
            <a:pPr lvl="0" algn="r">
              <a:lnSpc>
                <a:spcPct val="115000"/>
              </a:lnSpc>
            </a:pPr>
            <a:r>
              <a:rPr lang="pt-BR" sz="2400" dirty="0">
                <a:solidFill>
                  <a:schemeClr val="accent1"/>
                </a:solidFill>
                <a:latin typeface="Calibri" panose="020F0502020204030204" pitchFamily="34" charset="0"/>
                <a:ea typeface="Trebuchet MS"/>
                <a:cs typeface="Calibri" panose="020F0502020204030204" pitchFamily="34" charset="0"/>
                <a:sym typeface="Trebuchet MS"/>
              </a:rPr>
              <a:t>@SeanDMackNYC</a:t>
            </a:r>
          </a:p>
          <a:p>
            <a:pPr lvl="0" algn="r">
              <a:lnSpc>
                <a:spcPct val="115000"/>
              </a:lnSpc>
            </a:pPr>
            <a:r>
              <a:rPr lang="pt-BR" sz="2400" dirty="0">
                <a:solidFill>
                  <a:schemeClr val="accent1"/>
                </a:solidFill>
                <a:latin typeface="Calibri" panose="020F0502020204030204" pitchFamily="34" charset="0"/>
                <a:ea typeface="Trebuchet MS"/>
                <a:cs typeface="Calibri" panose="020F0502020204030204" pitchFamily="34" charset="0"/>
                <a:sym typeface="Trebuchet MS"/>
              </a:rPr>
              <a:t>/in/SeanDMack</a:t>
            </a:r>
          </a:p>
        </p:txBody>
      </p:sp>
    </p:spTree>
    <p:extLst>
      <p:ext uri="{BB962C8B-B14F-4D97-AF65-F5344CB8AC3E}">
        <p14:creationId xmlns:p14="http://schemas.microsoft.com/office/powerpoint/2010/main" val="3668818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1">
            <a:extLst>
              <a:ext uri="{FF2B5EF4-FFF2-40B4-BE49-F238E27FC236}">
                <a16:creationId xmlns:a16="http://schemas.microsoft.com/office/drawing/2014/main" id="{496BE554-A379-4D08-ABEC-E7946C811EE7}"/>
              </a:ext>
            </a:extLst>
          </p:cNvPr>
          <p:cNvSpPr>
            <a:spLocks noGrp="1"/>
          </p:cNvSpPr>
          <p:nvPr>
            <p:ph type="sldNum" sz="quarter" idx="12"/>
          </p:nvPr>
        </p:nvSpPr>
        <p:spPr>
          <a:xfrm>
            <a:off x="5573027" y="6400800"/>
            <a:ext cx="1045946" cy="228600"/>
          </a:xfrm>
        </p:spPr>
        <p:txBody>
          <a:bodyPr/>
          <a:lstStyle/>
          <a:p>
            <a:pPr>
              <a:spcAft>
                <a:spcPts val="600"/>
              </a:spcAft>
            </a:pPr>
            <a:fld id="{29D81C1D-71AE-404E-8BFC-9F552A8A6EE1}" type="slidenum">
              <a:rPr lang="en-US" smtClean="0"/>
              <a:pPr>
                <a:spcAft>
                  <a:spcPts val="600"/>
                </a:spcAft>
              </a:pPr>
              <a:t>40</a:t>
            </a:fld>
            <a:endParaRPr lang="en-US"/>
          </a:p>
        </p:txBody>
      </p:sp>
      <p:sp>
        <p:nvSpPr>
          <p:cNvPr id="23" name="Subtitle 2">
            <a:extLst>
              <a:ext uri="{FF2B5EF4-FFF2-40B4-BE49-F238E27FC236}">
                <a16:creationId xmlns:a16="http://schemas.microsoft.com/office/drawing/2014/main" id="{EC7EE3D9-7905-4453-8A51-FFC604C0A5F2}"/>
              </a:ext>
            </a:extLst>
          </p:cNvPr>
          <p:cNvSpPr>
            <a:spLocks noGrp="1"/>
          </p:cNvSpPr>
          <p:nvPr>
            <p:ph type="subTitle" idx="1"/>
          </p:nvPr>
        </p:nvSpPr>
        <p:spPr>
          <a:xfrm>
            <a:off x="2136475" y="2099858"/>
            <a:ext cx="7919049" cy="1933665"/>
          </a:xfrm>
        </p:spPr>
        <p:txBody>
          <a:bodyPr>
            <a:normAutofit/>
          </a:bodyPr>
          <a:lstStyle/>
          <a:p>
            <a:r>
              <a:rPr lang="en-US" sz="6000" dirty="0"/>
              <a:t>“Never let a good crisis go to waste.”</a:t>
            </a:r>
          </a:p>
        </p:txBody>
      </p:sp>
      <p:sp>
        <p:nvSpPr>
          <p:cNvPr id="3" name="Text Placeholder 2"/>
          <p:cNvSpPr>
            <a:spLocks noGrp="1"/>
          </p:cNvSpPr>
          <p:nvPr>
            <p:ph type="body" sz="quarter" idx="13"/>
          </p:nvPr>
        </p:nvSpPr>
        <p:spPr>
          <a:xfrm>
            <a:off x="923543" y="457200"/>
            <a:ext cx="6865185" cy="338328"/>
          </a:xfrm>
        </p:spPr>
        <p:txBody>
          <a:bodyPr anchor="ctr">
            <a:noAutofit/>
          </a:bodyPr>
          <a:lstStyle/>
          <a:p>
            <a:r>
              <a:rPr lang="en-US" sz="2800"/>
              <a:t>Accelerating Business Transformation</a:t>
            </a:r>
            <a:endParaRPr lang="en-US" sz="2800" dirty="0"/>
          </a:p>
        </p:txBody>
      </p:sp>
    </p:spTree>
    <p:extLst>
      <p:ext uri="{BB962C8B-B14F-4D97-AF65-F5344CB8AC3E}">
        <p14:creationId xmlns:p14="http://schemas.microsoft.com/office/powerpoint/2010/main" val="2127517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51D507-AD1C-4815-B0D7-ADD5F2699223}"/>
              </a:ext>
            </a:extLst>
          </p:cNvPr>
          <p:cNvSpPr>
            <a:spLocks noGrp="1"/>
          </p:cNvSpPr>
          <p:nvPr>
            <p:ph type="sldNum" sz="quarter" idx="12"/>
          </p:nvPr>
        </p:nvSpPr>
        <p:spPr/>
        <p:txBody>
          <a:bodyPr/>
          <a:lstStyle/>
          <a:p>
            <a:fld id="{29D81C1D-71AE-404E-8BFC-9F552A8A6EE1}" type="slidenum">
              <a:rPr lang="en-US" smtClean="0"/>
              <a:pPr/>
              <a:t>41</a:t>
            </a:fld>
            <a:endParaRPr lang="en-US" dirty="0"/>
          </a:p>
        </p:txBody>
      </p:sp>
      <p:sp>
        <p:nvSpPr>
          <p:cNvPr id="3" name="Text Placeholder 2">
            <a:extLst>
              <a:ext uri="{FF2B5EF4-FFF2-40B4-BE49-F238E27FC236}">
                <a16:creationId xmlns:a16="http://schemas.microsoft.com/office/drawing/2014/main" id="{4096F490-F35B-4526-9A12-A3BEB4D8B229}"/>
              </a:ext>
            </a:extLst>
          </p:cNvPr>
          <p:cNvSpPr>
            <a:spLocks noGrp="1"/>
          </p:cNvSpPr>
          <p:nvPr>
            <p:ph type="body" sz="quarter" idx="13"/>
          </p:nvPr>
        </p:nvSpPr>
        <p:spPr/>
        <p:txBody>
          <a:bodyPr/>
          <a:lstStyle/>
          <a:p>
            <a:endParaRPr lang="en-US" dirty="0"/>
          </a:p>
        </p:txBody>
      </p:sp>
      <p:sp>
        <p:nvSpPr>
          <p:cNvPr id="4" name="Content Placeholder 3">
            <a:extLst>
              <a:ext uri="{FF2B5EF4-FFF2-40B4-BE49-F238E27FC236}">
                <a16:creationId xmlns:a16="http://schemas.microsoft.com/office/drawing/2014/main" id="{F1EBBB1B-2E68-4A54-BDE8-5CA8B881FAAD}"/>
              </a:ext>
            </a:extLst>
          </p:cNvPr>
          <p:cNvSpPr>
            <a:spLocks noGrp="1"/>
          </p:cNvSpPr>
          <p:nvPr>
            <p:ph idx="14"/>
          </p:nvPr>
        </p:nvSpPr>
        <p:spPr/>
        <p:txBody>
          <a:bodyPr/>
          <a:lstStyle/>
          <a:p>
            <a:r>
              <a:rPr lang="en-US" dirty="0"/>
              <a:t>Staying Connected</a:t>
            </a:r>
          </a:p>
        </p:txBody>
      </p:sp>
      <p:pic>
        <p:nvPicPr>
          <p:cNvPr id="6" name="Picture 5" descr="A picture containing indoor, computer, monitor, photo&#10;&#10;Description automatically generated">
            <a:extLst>
              <a:ext uri="{FF2B5EF4-FFF2-40B4-BE49-F238E27FC236}">
                <a16:creationId xmlns:a16="http://schemas.microsoft.com/office/drawing/2014/main" id="{B1486FC5-B427-4136-88B9-66A29965BF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5250" y="1758112"/>
            <a:ext cx="5593773" cy="4095750"/>
          </a:xfrm>
          <a:prstGeom prst="rect">
            <a:avLst/>
          </a:prstGeom>
        </p:spPr>
      </p:pic>
      <p:pic>
        <p:nvPicPr>
          <p:cNvPr id="1026" name="Picture 2" descr="macbook pro displaying group of people">
            <a:extLst>
              <a:ext uri="{FF2B5EF4-FFF2-40B4-BE49-F238E27FC236}">
                <a16:creationId xmlns:a16="http://schemas.microsoft.com/office/drawing/2014/main" id="{DDAEDB5F-C10D-40E0-A8BD-4A471B7FC26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25073" y="1738122"/>
            <a:ext cx="2990850" cy="2243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D4F13A-D987-43CA-B68A-3363AE63547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225072" y="4041230"/>
            <a:ext cx="2990851" cy="181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6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094741-8123-4C90-A24A-6B662E190758}"/>
              </a:ext>
            </a:extLst>
          </p:cNvPr>
          <p:cNvSpPr>
            <a:spLocks noGrp="1"/>
          </p:cNvSpPr>
          <p:nvPr>
            <p:ph type="sldNum" sz="quarter" idx="12"/>
          </p:nvPr>
        </p:nvSpPr>
        <p:spPr/>
        <p:txBody>
          <a:bodyPr/>
          <a:lstStyle/>
          <a:p>
            <a:fld id="{29D81C1D-71AE-404E-8BFC-9F552A8A6EE1}" type="slidenum">
              <a:rPr lang="en-US" smtClean="0"/>
              <a:pPr/>
              <a:t>42</a:t>
            </a:fld>
            <a:endParaRPr lang="en-US" dirty="0"/>
          </a:p>
        </p:txBody>
      </p:sp>
      <p:sp>
        <p:nvSpPr>
          <p:cNvPr id="3" name="Text Placeholder 2">
            <a:extLst>
              <a:ext uri="{FF2B5EF4-FFF2-40B4-BE49-F238E27FC236}">
                <a16:creationId xmlns:a16="http://schemas.microsoft.com/office/drawing/2014/main" id="{73848E03-81B0-41BD-B028-EB2909C9A481}"/>
              </a:ext>
            </a:extLst>
          </p:cNvPr>
          <p:cNvSpPr>
            <a:spLocks noGrp="1"/>
          </p:cNvSpPr>
          <p:nvPr>
            <p:ph type="body" sz="quarter" idx="13"/>
          </p:nvPr>
        </p:nvSpPr>
        <p:spPr/>
        <p:txBody>
          <a:bodyPr/>
          <a:lstStyle/>
          <a:p>
            <a:endParaRPr lang="en-US" dirty="0"/>
          </a:p>
        </p:txBody>
      </p:sp>
      <p:sp>
        <p:nvSpPr>
          <p:cNvPr id="4" name="Content Placeholder 3">
            <a:extLst>
              <a:ext uri="{FF2B5EF4-FFF2-40B4-BE49-F238E27FC236}">
                <a16:creationId xmlns:a16="http://schemas.microsoft.com/office/drawing/2014/main" id="{FF72BE79-3697-46FC-AF98-7BA01C83755F}"/>
              </a:ext>
            </a:extLst>
          </p:cNvPr>
          <p:cNvSpPr>
            <a:spLocks noGrp="1"/>
          </p:cNvSpPr>
          <p:nvPr>
            <p:ph idx="14"/>
          </p:nvPr>
        </p:nvSpPr>
        <p:spPr/>
        <p:txBody>
          <a:bodyPr/>
          <a:lstStyle/>
          <a:p>
            <a:r>
              <a:rPr lang="en-US" dirty="0"/>
              <a:t>Silver Linings</a:t>
            </a:r>
          </a:p>
        </p:txBody>
      </p:sp>
      <p:pic>
        <p:nvPicPr>
          <p:cNvPr id="2050" name="Picture 2" descr="Coronavirus and the environment: Are there really dolphins and swans in  Venice? - Smooth">
            <a:extLst>
              <a:ext uri="{FF2B5EF4-FFF2-40B4-BE49-F238E27FC236}">
                <a16:creationId xmlns:a16="http://schemas.microsoft.com/office/drawing/2014/main" id="{66CEB34D-0FBD-4DEF-9572-FFA95AE98F1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22607" y="1712214"/>
            <a:ext cx="9346785" cy="440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692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Accelerating Business Transformation</a:t>
            </a:r>
          </a:p>
        </p:txBody>
      </p:sp>
      <p:pic>
        <p:nvPicPr>
          <p:cNvPr id="6" name="Picture 5">
            <a:extLst>
              <a:ext uri="{FF2B5EF4-FFF2-40B4-BE49-F238E27FC236}">
                <a16:creationId xmlns:a16="http://schemas.microsoft.com/office/drawing/2014/main" id="{4F9A5631-5009-4AB6-ABCB-337592BB1F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9380" y="1853293"/>
            <a:ext cx="3807020" cy="3151414"/>
          </a:xfrm>
          <a:prstGeom prst="rect">
            <a:avLst/>
          </a:prstGeom>
        </p:spPr>
      </p:pic>
      <p:pic>
        <p:nvPicPr>
          <p:cNvPr id="7" name="Picture 6">
            <a:extLst>
              <a:ext uri="{FF2B5EF4-FFF2-40B4-BE49-F238E27FC236}">
                <a16:creationId xmlns:a16="http://schemas.microsoft.com/office/drawing/2014/main" id="{045C74E1-9638-4D61-9F72-E1F1D4E8F8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25602" y="1853293"/>
            <a:ext cx="4497710" cy="3151414"/>
          </a:xfrm>
          <a:prstGeom prst="rect">
            <a:avLst/>
          </a:prstGeom>
        </p:spPr>
      </p:pic>
    </p:spTree>
    <p:extLst>
      <p:ext uri="{BB962C8B-B14F-4D97-AF65-F5344CB8AC3E}">
        <p14:creationId xmlns:p14="http://schemas.microsoft.com/office/powerpoint/2010/main" val="21967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DAD1AB-8DC7-AC44-9158-BA9F732722C0}"/>
              </a:ext>
            </a:extLst>
          </p:cNvPr>
          <p:cNvPicPr>
            <a:picLocks noChangeAspect="1"/>
          </p:cNvPicPr>
          <p:nvPr/>
        </p:nvPicPr>
        <p:blipFill>
          <a:blip r:embed="rId3"/>
          <a:stretch>
            <a:fillRect/>
          </a:stretch>
        </p:blipFill>
        <p:spPr>
          <a:xfrm>
            <a:off x="596441" y="0"/>
            <a:ext cx="10999117" cy="6858000"/>
          </a:xfrm>
          <a:prstGeom prst="rect">
            <a:avLst/>
          </a:prstGeom>
        </p:spPr>
      </p:pic>
      <p:sp>
        <p:nvSpPr>
          <p:cNvPr id="7" name="TextBox 6">
            <a:extLst>
              <a:ext uri="{FF2B5EF4-FFF2-40B4-BE49-F238E27FC236}">
                <a16:creationId xmlns:a16="http://schemas.microsoft.com/office/drawing/2014/main" id="{64475B29-D55C-7848-B634-3E7A01D110D1}"/>
              </a:ext>
            </a:extLst>
          </p:cNvPr>
          <p:cNvSpPr txBox="1"/>
          <p:nvPr/>
        </p:nvSpPr>
        <p:spPr>
          <a:xfrm>
            <a:off x="1512130" y="1330011"/>
            <a:ext cx="2404998" cy="923330"/>
          </a:xfrm>
          <a:prstGeom prst="rect">
            <a:avLst/>
          </a:prstGeom>
          <a:solidFill>
            <a:schemeClr val="accent1"/>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Monday, 3/16/20</a:t>
            </a:r>
          </a:p>
          <a:p>
            <a:r>
              <a:rPr lang="en-US" dirty="0"/>
              <a:t>Wiley begins work from home on global scale.</a:t>
            </a:r>
          </a:p>
        </p:txBody>
      </p:sp>
      <p:cxnSp>
        <p:nvCxnSpPr>
          <p:cNvPr id="9" name="Straight Connector 8">
            <a:extLst>
              <a:ext uri="{FF2B5EF4-FFF2-40B4-BE49-F238E27FC236}">
                <a16:creationId xmlns:a16="http://schemas.microsoft.com/office/drawing/2014/main" id="{60DF277E-D1DE-B44F-BFF9-42760DC396CA}"/>
              </a:ext>
            </a:extLst>
          </p:cNvPr>
          <p:cNvCxnSpPr/>
          <p:nvPr/>
        </p:nvCxnSpPr>
        <p:spPr>
          <a:xfrm flipH="1">
            <a:off x="3893906" y="2178121"/>
            <a:ext cx="1952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CC7037-E3CA-9547-9115-23E3F1AA1DB5}"/>
              </a:ext>
            </a:extLst>
          </p:cNvPr>
          <p:cNvSpPr txBox="1"/>
          <p:nvPr/>
        </p:nvSpPr>
        <p:spPr>
          <a:xfrm>
            <a:off x="814192" y="351958"/>
            <a:ext cx="4755715" cy="369332"/>
          </a:xfrm>
          <a:prstGeom prst="rect">
            <a:avLst/>
          </a:prstGeom>
          <a:noFill/>
        </p:spPr>
        <p:txBody>
          <a:bodyPr wrap="square" rtlCol="0">
            <a:spAutoFit/>
          </a:bodyPr>
          <a:lstStyle/>
          <a:p>
            <a:r>
              <a:rPr lang="en-US" b="1" dirty="0"/>
              <a:t>Yammer YTD Activity</a:t>
            </a:r>
          </a:p>
        </p:txBody>
      </p:sp>
      <p:sp>
        <p:nvSpPr>
          <p:cNvPr id="11" name="TextBox 10">
            <a:extLst>
              <a:ext uri="{FF2B5EF4-FFF2-40B4-BE49-F238E27FC236}">
                <a16:creationId xmlns:a16="http://schemas.microsoft.com/office/drawing/2014/main" id="{EE24B9B5-A609-4D4D-8592-0C4ADDE25A58}"/>
              </a:ext>
            </a:extLst>
          </p:cNvPr>
          <p:cNvSpPr txBox="1"/>
          <p:nvPr/>
        </p:nvSpPr>
        <p:spPr>
          <a:xfrm>
            <a:off x="9077826" y="721290"/>
            <a:ext cx="2517732" cy="923330"/>
          </a:xfrm>
          <a:prstGeom prst="rect">
            <a:avLst/>
          </a:prstGeom>
          <a:noFill/>
        </p:spPr>
        <p:txBody>
          <a:bodyPr wrap="square" rtlCol="0">
            <a:spAutoFit/>
          </a:bodyPr>
          <a:lstStyle/>
          <a:p>
            <a:r>
              <a:rPr lang="en-US" dirty="0"/>
              <a:t>30% increase of average daily activity after work from home</a:t>
            </a:r>
          </a:p>
        </p:txBody>
      </p:sp>
    </p:spTree>
    <p:extLst>
      <p:ext uri="{BB962C8B-B14F-4D97-AF65-F5344CB8AC3E}">
        <p14:creationId xmlns:p14="http://schemas.microsoft.com/office/powerpoint/2010/main" val="410987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6" name="Picture 5">
            <a:extLst>
              <a:ext uri="{FF2B5EF4-FFF2-40B4-BE49-F238E27FC236}">
                <a16:creationId xmlns:a16="http://schemas.microsoft.com/office/drawing/2014/main" id="{1EE1E336-036D-4FD8-B69C-7C9A93A1E1BC}"/>
              </a:ext>
            </a:extLst>
          </p:cNvPr>
          <p:cNvPicPr/>
          <p:nvPr/>
        </p:nvPicPr>
        <p:blipFill>
          <a:blip r:embed="rId3">
            <a:extLst>
              <a:ext uri="{28A0092B-C50C-407E-A947-70E740481C1C}">
                <a14:useLocalDpi xmlns:a14="http://schemas.microsoft.com/office/drawing/2010/main"/>
              </a:ext>
            </a:extLst>
          </a:blip>
          <a:stretch>
            <a:fillRect/>
          </a:stretch>
        </p:blipFill>
        <p:spPr>
          <a:xfrm>
            <a:off x="415600" y="593367"/>
            <a:ext cx="11360800" cy="5498466"/>
          </a:xfrm>
          <a:prstGeom prst="rect">
            <a:avLst/>
          </a:prstGeom>
        </p:spPr>
      </p:pic>
    </p:spTree>
    <p:extLst>
      <p:ext uri="{BB962C8B-B14F-4D97-AF65-F5344CB8AC3E}">
        <p14:creationId xmlns:p14="http://schemas.microsoft.com/office/powerpoint/2010/main" val="3241674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5" name="Picture 4">
            <a:extLst>
              <a:ext uri="{FF2B5EF4-FFF2-40B4-BE49-F238E27FC236}">
                <a16:creationId xmlns:a16="http://schemas.microsoft.com/office/drawing/2014/main" id="{9DDC7FB3-5C0C-4739-9437-CF20A951017B}"/>
              </a:ext>
            </a:extLst>
          </p:cNvPr>
          <p:cNvPicPr/>
          <p:nvPr/>
        </p:nvPicPr>
        <p:blipFill>
          <a:blip r:embed="rId3">
            <a:extLst>
              <a:ext uri="{28A0092B-C50C-407E-A947-70E740481C1C}">
                <a14:useLocalDpi xmlns:a14="http://schemas.microsoft.com/office/drawing/2010/main"/>
              </a:ext>
            </a:extLst>
          </a:blip>
          <a:stretch>
            <a:fillRect/>
          </a:stretch>
        </p:blipFill>
        <p:spPr>
          <a:xfrm>
            <a:off x="415599" y="1473199"/>
            <a:ext cx="10970857" cy="4618633"/>
          </a:xfrm>
          <a:prstGeom prst="rect">
            <a:avLst/>
          </a:prstGeom>
        </p:spPr>
      </p:pic>
    </p:spTree>
    <p:extLst>
      <p:ext uri="{BB962C8B-B14F-4D97-AF65-F5344CB8AC3E}">
        <p14:creationId xmlns:p14="http://schemas.microsoft.com/office/powerpoint/2010/main" val="4106918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5" name="Picture 4">
            <a:extLst>
              <a:ext uri="{FF2B5EF4-FFF2-40B4-BE49-F238E27FC236}">
                <a16:creationId xmlns:a16="http://schemas.microsoft.com/office/drawing/2014/main" id="{67C3E6E4-2412-443E-86DD-071D28CCB40D}"/>
              </a:ext>
            </a:extLst>
          </p:cNvPr>
          <p:cNvPicPr/>
          <p:nvPr/>
        </p:nvPicPr>
        <p:blipFill>
          <a:blip r:embed="rId3">
            <a:extLst>
              <a:ext uri="{28A0092B-C50C-407E-A947-70E740481C1C}">
                <a14:useLocalDpi xmlns:a14="http://schemas.microsoft.com/office/drawing/2010/main"/>
              </a:ext>
            </a:extLst>
          </a:blip>
          <a:stretch>
            <a:fillRect/>
          </a:stretch>
        </p:blipFill>
        <p:spPr>
          <a:xfrm>
            <a:off x="415600" y="2148081"/>
            <a:ext cx="11402917" cy="2561838"/>
          </a:xfrm>
          <a:prstGeom prst="rect">
            <a:avLst/>
          </a:prstGeom>
        </p:spPr>
      </p:pic>
    </p:spTree>
    <p:extLst>
      <p:ext uri="{BB962C8B-B14F-4D97-AF65-F5344CB8AC3E}">
        <p14:creationId xmlns:p14="http://schemas.microsoft.com/office/powerpoint/2010/main" val="2918475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0"/>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endParaRPr dirty="0"/>
          </a:p>
        </p:txBody>
      </p:sp>
      <p:sp>
        <p:nvSpPr>
          <p:cNvPr id="387" name="Google Shape;387;p80"/>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endParaRPr dirty="0"/>
          </a:p>
        </p:txBody>
      </p:sp>
      <p:pic>
        <p:nvPicPr>
          <p:cNvPr id="5" name="Picture 4">
            <a:extLst>
              <a:ext uri="{FF2B5EF4-FFF2-40B4-BE49-F238E27FC236}">
                <a16:creationId xmlns:a16="http://schemas.microsoft.com/office/drawing/2014/main" id="{E2F5F197-5F1F-4073-94D2-24054BE5D26F}"/>
              </a:ext>
            </a:extLst>
          </p:cNvPr>
          <p:cNvPicPr/>
          <p:nvPr/>
        </p:nvPicPr>
        <p:blipFill>
          <a:blip r:embed="rId3">
            <a:extLst>
              <a:ext uri="{28A0092B-C50C-407E-A947-70E740481C1C}">
                <a14:useLocalDpi xmlns:a14="http://schemas.microsoft.com/office/drawing/2010/main"/>
              </a:ext>
            </a:extLst>
          </a:blip>
          <a:stretch>
            <a:fillRect/>
          </a:stretch>
        </p:blipFill>
        <p:spPr>
          <a:xfrm>
            <a:off x="415599" y="1536633"/>
            <a:ext cx="11360799" cy="4555200"/>
          </a:xfrm>
          <a:prstGeom prst="rect">
            <a:avLst/>
          </a:prstGeom>
        </p:spPr>
      </p:pic>
    </p:spTree>
    <p:extLst>
      <p:ext uri="{BB962C8B-B14F-4D97-AF65-F5344CB8AC3E}">
        <p14:creationId xmlns:p14="http://schemas.microsoft.com/office/powerpoint/2010/main" val="307187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9D81C1D-71AE-404E-8BFC-9F552A8A6EE1}" type="slidenum">
              <a:rPr lang="en-US" smtClean="0"/>
              <a:pPr/>
              <a:t>5</a:t>
            </a:fld>
            <a:endParaRPr lang="en-US" dirty="0"/>
          </a:p>
        </p:txBody>
      </p:sp>
      <p:sp>
        <p:nvSpPr>
          <p:cNvPr id="3" name="Text Placeholder 3"/>
          <p:cNvSpPr txBox="1">
            <a:spLocks/>
          </p:cNvSpPr>
          <p:nvPr/>
        </p:nvSpPr>
        <p:spPr>
          <a:xfrm>
            <a:off x="1081088" y="390525"/>
            <a:ext cx="2719387" cy="511175"/>
          </a:xfrm>
          <a:prstGeom prst="rect">
            <a:avLst/>
          </a:prstGeom>
        </p:spPr>
        <p:txBody>
          <a:bodyPr/>
          <a:lstStyle>
            <a:lvl1pPr marL="0" indent="0" algn="l" defTabSz="914354" rtl="0" eaLnBrk="1" latinLnBrk="0" hangingPunct="1">
              <a:lnSpc>
                <a:spcPct val="90000"/>
              </a:lnSpc>
              <a:spcBef>
                <a:spcPts val="1000"/>
              </a:spcBef>
              <a:buFont typeface="Arial"/>
              <a:buNone/>
              <a:defRPr sz="2000" kern="1200">
                <a:solidFill>
                  <a:srgbClr val="414246"/>
                </a:solidFill>
                <a:latin typeface="Open Sans" panose="020B0606030504020204" pitchFamily="34" charset="0"/>
                <a:ea typeface="Open Sans" panose="020B0606030504020204" pitchFamily="34" charset="0"/>
                <a:cs typeface="Open Sans" panose="020B0606030504020204" pitchFamily="34" charset="0"/>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354" rtl="0" eaLnBrk="1" fontAlgn="auto" latinLnBrk="0" hangingPunct="1">
              <a:lnSpc>
                <a:spcPct val="90000"/>
              </a:lnSpc>
              <a:spcBef>
                <a:spcPts val="1000"/>
              </a:spcBef>
              <a:spcAft>
                <a:spcPts val="0"/>
              </a:spcAft>
              <a:buClrTx/>
              <a:buSzTx/>
              <a:buFont typeface="Arial"/>
              <a:buNone/>
              <a:tabLst/>
              <a:defRPr/>
            </a:pPr>
            <a:r>
              <a:rPr kumimoji="0" lang="en-GB" sz="2800" b="0" i="0" u="none" strike="noStrike" kern="1200" cap="none" spc="0" normalizeH="0" baseline="0" noProof="0" dirty="0">
                <a:ln>
                  <a:noFill/>
                </a:ln>
                <a:solidFill>
                  <a:srgbClr val="009CA9"/>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GB" sz="2800" b="0" i="0" u="none" strike="noStrike" kern="1200" cap="none" spc="0" normalizeH="0" baseline="0" noProof="0" dirty="0">
                <a:ln>
                  <a:noFill/>
                </a:ln>
                <a:solidFill>
                  <a:srgbClr val="414246"/>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800" b="0" i="0" u="none" strike="noStrike" kern="1200" cap="none" spc="0" normalizeH="0" baseline="0" noProof="0" dirty="0">
                <a:ln>
                  <a:noFill/>
                </a:ln>
                <a:solidFill>
                  <a:srgbClr val="414246"/>
                </a:solidFill>
                <a:effectLst/>
                <a:uLnTx/>
                <a:uFillTx/>
                <a:latin typeface="Open Sans" panose="020B0606030504020204" pitchFamily="34" charset="0"/>
                <a:ea typeface="Open Sans" panose="020B0606030504020204" pitchFamily="34" charset="0"/>
                <a:cs typeface="Open Sans" panose="020B0606030504020204" pitchFamily="34" charset="0"/>
              </a:rPr>
              <a:t>Introduction</a:t>
            </a:r>
          </a:p>
          <a:p>
            <a:pPr marL="0" marR="0" lvl="0" indent="0" algn="l" defTabSz="914354" rtl="0" eaLnBrk="1" fontAlgn="auto" latinLnBrk="0" hangingPunct="1">
              <a:lnSpc>
                <a:spcPct val="90000"/>
              </a:lnSpc>
              <a:spcBef>
                <a:spcPts val="1000"/>
              </a:spcBef>
              <a:spcAft>
                <a:spcPts val="0"/>
              </a:spcAft>
              <a:buClrTx/>
              <a:buSzTx/>
              <a:buFont typeface="Arial"/>
              <a:buNone/>
              <a:tabLst/>
              <a:defRPr/>
            </a:pPr>
            <a:endParaRPr kumimoji="0" lang="en-US" sz="2000" b="0" i="0" u="none" strike="noStrike" kern="1200" cap="none" spc="0" normalizeH="0" baseline="0" noProof="0" dirty="0">
              <a:ln>
                <a:noFill/>
              </a:ln>
              <a:solidFill>
                <a:srgbClr val="414246"/>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4"/>
          <p:cNvSpPr txBox="1">
            <a:spLocks/>
          </p:cNvSpPr>
          <p:nvPr/>
        </p:nvSpPr>
        <p:spPr>
          <a:xfrm>
            <a:off x="1105869" y="1365896"/>
            <a:ext cx="6983629" cy="945250"/>
          </a:xfrm>
          <a:prstGeom prst="rect">
            <a:avLst/>
          </a:prstGeom>
        </p:spPr>
        <p:txBody>
          <a:bodyPr anchor="t"/>
          <a:lstStyle>
            <a:lvl1pPr marL="0" indent="0" algn="l" defTabSz="914354" rtl="0" eaLnBrk="1" latinLnBrk="0" hangingPunct="1">
              <a:lnSpc>
                <a:spcPct val="100000"/>
              </a:lnSpc>
              <a:spcBef>
                <a:spcPts val="0"/>
              </a:spcBef>
              <a:buFont typeface="Arial"/>
              <a:buNone/>
              <a:defRPr sz="4800" kern="1200" baseline="0">
                <a:solidFill>
                  <a:schemeClr val="tx1"/>
                </a:solidFill>
                <a:latin typeface="Source Serif Pro"/>
                <a:ea typeface="+mn-ea"/>
                <a:cs typeface="+mn-cs"/>
              </a:defRPr>
            </a:lvl1pPr>
            <a:lvl2pPr marL="685766" indent="-228589" algn="l" defTabSz="914354"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354" rtl="0" eaLnBrk="1" fontAlgn="auto" latinLnBrk="0" hangingPunct="1">
              <a:lnSpc>
                <a:spcPct val="100000"/>
              </a:lnSpc>
              <a:spcBef>
                <a:spcPts val="0"/>
              </a:spcBef>
              <a:spcAft>
                <a:spcPts val="0"/>
              </a:spcAft>
              <a:buClrTx/>
              <a:buSzTx/>
              <a:buFont typeface="Arial"/>
              <a:buNone/>
              <a:tabLst/>
              <a:defRPr/>
            </a:pPr>
            <a:r>
              <a:rPr lang="en-GB" sz="3200" dirty="0">
                <a:solidFill>
                  <a:srgbClr val="009CA9"/>
                </a:solidFill>
              </a:rPr>
              <a:t>Wiley – A History of Transformation</a:t>
            </a:r>
            <a:endParaRPr kumimoji="0" lang="en-US" sz="3200" b="0" i="0" u="none" strike="noStrike" kern="1200" cap="none" spc="0" normalizeH="0" baseline="0" noProof="0" dirty="0">
              <a:ln>
                <a:noFill/>
              </a:ln>
              <a:solidFill>
                <a:srgbClr val="009CA9"/>
              </a:solidFill>
              <a:effectLst/>
              <a:uLnTx/>
              <a:uFillTx/>
              <a:latin typeface="Source Serif Pro"/>
              <a:ea typeface="+mn-ea"/>
              <a:cs typeface="+mn-cs"/>
            </a:endParaRPr>
          </a:p>
        </p:txBody>
      </p:sp>
      <p:sp>
        <p:nvSpPr>
          <p:cNvPr id="5" name="Rectangle 4"/>
          <p:cNvSpPr/>
          <p:nvPr/>
        </p:nvSpPr>
        <p:spPr>
          <a:xfrm>
            <a:off x="1200957" y="2101670"/>
            <a:ext cx="3032351" cy="3693319"/>
          </a:xfrm>
          <a:prstGeom prst="rect">
            <a:avLst/>
          </a:prstGeom>
        </p:spPr>
        <p:txBody>
          <a:bodyPr wrap="square" anchor="t">
            <a:spAutoFit/>
          </a:bodyPr>
          <a:lstStyle/>
          <a:p>
            <a:pPr defTabSz="1219170"/>
            <a:r>
              <a:rPr lang="en-US" dirty="0">
                <a:solidFill>
                  <a:srgbClr val="414246"/>
                </a:solidFill>
                <a:latin typeface="Open Sans"/>
                <a:ea typeface="Open Sans"/>
                <a:cs typeface="Open Sans"/>
              </a:rPr>
              <a:t>Wiley has been a valued source of information for 212 years. Wiley’s content, products, and services help researchers, professionals, educators, and students around the world meet their needs and fulfill their aspirations. </a:t>
            </a:r>
            <a:r>
              <a:rPr lang="en-US" altLang="en-US" dirty="0">
                <a:solidFill>
                  <a:srgbClr val="414246"/>
                </a:solidFill>
                <a:latin typeface="Open Sans"/>
                <a:ea typeface="Open Sans"/>
                <a:cs typeface="Open Sans"/>
              </a:rPr>
              <a:t>Wiley has </a:t>
            </a:r>
            <a:r>
              <a:rPr lang="en-US" altLang="en-US" b="1" dirty="0">
                <a:solidFill>
                  <a:srgbClr val="414246"/>
                </a:solidFill>
                <a:latin typeface="Open Sans"/>
                <a:ea typeface="Open Sans"/>
                <a:cs typeface="Open Sans"/>
              </a:rPr>
              <a:t>80 offices </a:t>
            </a:r>
            <a:r>
              <a:rPr lang="en-US" altLang="en-US" dirty="0">
                <a:solidFill>
                  <a:srgbClr val="414246"/>
                </a:solidFill>
                <a:latin typeface="Open Sans"/>
                <a:ea typeface="Open Sans"/>
                <a:cs typeface="Open Sans"/>
              </a:rPr>
              <a:t>and facilities in </a:t>
            </a:r>
            <a:r>
              <a:rPr lang="en-US" altLang="en-US" b="1" dirty="0">
                <a:solidFill>
                  <a:srgbClr val="414246"/>
                </a:solidFill>
                <a:latin typeface="Open Sans"/>
                <a:ea typeface="Open Sans"/>
                <a:cs typeface="Open Sans"/>
              </a:rPr>
              <a:t>30 countries</a:t>
            </a:r>
            <a:r>
              <a:rPr lang="en-US" altLang="en-US" dirty="0">
                <a:solidFill>
                  <a:srgbClr val="414246"/>
                </a:solidFill>
                <a:latin typeface="Open Sans"/>
                <a:ea typeface="Open Sans"/>
                <a:cs typeface="Open Sans"/>
              </a:rPr>
              <a:t>, with customers in over </a:t>
            </a:r>
            <a:r>
              <a:rPr lang="en-US" altLang="en-US" b="1" dirty="0">
                <a:solidFill>
                  <a:srgbClr val="414246"/>
                </a:solidFill>
                <a:latin typeface="Open Sans"/>
                <a:ea typeface="Open Sans"/>
                <a:cs typeface="Open Sans"/>
              </a:rPr>
              <a:t>200 countries</a:t>
            </a:r>
            <a:r>
              <a:rPr lang="en-US" altLang="en-US" dirty="0">
                <a:solidFill>
                  <a:srgbClr val="414246"/>
                </a:solidFill>
                <a:latin typeface="Open Sans"/>
                <a:ea typeface="Open Sans"/>
                <a:cs typeface="Open Sans"/>
              </a:rPr>
              <a:t>.</a:t>
            </a:r>
            <a:r>
              <a:rPr lang="en-US" dirty="0">
                <a:solidFill>
                  <a:srgbClr val="414246"/>
                </a:solidFill>
                <a:latin typeface="Open Sans"/>
                <a:ea typeface="Open Sans"/>
                <a:cs typeface="Open Sans"/>
              </a:rPr>
              <a:t> </a:t>
            </a:r>
            <a:endParaRPr lang="en-US" dirty="0">
              <a:solidFill>
                <a:srgbClr val="41424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7714316" y="627072"/>
            <a:ext cx="4281220" cy="1246495"/>
          </a:xfrm>
          <a:prstGeom prst="rect">
            <a:avLst/>
          </a:prstGeom>
        </p:spPr>
        <p:txBody>
          <a:bodyPr wrap="square" anchor="t">
            <a:spAutoFit/>
          </a:bodyPr>
          <a:lstStyle/>
          <a:p>
            <a:pPr algn="r" defTabSz="1219170"/>
            <a:r>
              <a:rPr lang="en-US" sz="1500" b="1" dirty="0">
                <a:solidFill>
                  <a:srgbClr val="414246"/>
                </a:solidFill>
                <a:latin typeface="Open Sans"/>
                <a:ea typeface="Open Sans"/>
                <a:cs typeface="Open Sans"/>
              </a:rPr>
              <a:t>80% </a:t>
            </a:r>
            <a:r>
              <a:rPr lang="en-US" sz="1500" dirty="0">
                <a:solidFill>
                  <a:srgbClr val="414246"/>
                </a:solidFill>
                <a:latin typeface="Open Sans"/>
                <a:ea typeface="Open Sans"/>
                <a:cs typeface="Open Sans"/>
              </a:rPr>
              <a:t>of Revenue</a:t>
            </a:r>
            <a:r>
              <a:rPr lang="en-US" sz="1500" b="1" dirty="0">
                <a:solidFill>
                  <a:srgbClr val="414246"/>
                </a:solidFill>
                <a:latin typeface="Open Sans"/>
                <a:ea typeface="Open Sans"/>
                <a:cs typeface="Open Sans"/>
              </a:rPr>
              <a:t> </a:t>
            </a:r>
            <a:r>
              <a:rPr lang="en-US" sz="1500" dirty="0">
                <a:solidFill>
                  <a:srgbClr val="414246"/>
                </a:solidFill>
                <a:latin typeface="Open Sans"/>
                <a:ea typeface="Open Sans"/>
                <a:cs typeface="Open Sans"/>
              </a:rPr>
              <a:t>is Digital</a:t>
            </a:r>
          </a:p>
          <a:p>
            <a:pPr algn="r" defTabSz="1219170"/>
            <a:r>
              <a:rPr lang="en-US" sz="1500" b="1" dirty="0">
                <a:solidFill>
                  <a:srgbClr val="414246"/>
                </a:solidFill>
                <a:latin typeface="Open Sans"/>
                <a:ea typeface="Open Sans"/>
                <a:cs typeface="Open Sans"/>
              </a:rPr>
              <a:t> 500+ Nobel Laureates</a:t>
            </a:r>
            <a:r>
              <a:rPr lang="en-US" sz="1500" b="1" dirty="0">
                <a:solidFill>
                  <a:srgbClr val="414246"/>
                </a:solidFill>
                <a:latin typeface="Open Sans" panose="020B0606030504020204" pitchFamily="34" charset="0"/>
                <a:ea typeface="Open Sans" panose="020B0606030504020204" pitchFamily="34" charset="0"/>
                <a:cs typeface="Open Sans" panose="020B0606030504020204" pitchFamily="34" charset="0"/>
              </a:rPr>
              <a:t> </a:t>
            </a:r>
            <a:r>
              <a:rPr lang="en-US" sz="1500" dirty="0">
                <a:solidFill>
                  <a:srgbClr val="414246"/>
                </a:solidFill>
                <a:latin typeface="Open Sans"/>
                <a:ea typeface="Open Sans"/>
                <a:cs typeface="Open Sans"/>
              </a:rPr>
              <a:t>published</a:t>
            </a:r>
          </a:p>
          <a:p>
            <a:pPr algn="r" defTabSz="1219170"/>
            <a:endParaRPr lang="en-US" sz="1500" dirty="0">
              <a:solidFill>
                <a:srgbClr val="414246"/>
              </a:solidFill>
              <a:latin typeface="Open Sans"/>
              <a:ea typeface="Open Sans"/>
              <a:cs typeface="Open Sans"/>
            </a:endParaRPr>
          </a:p>
          <a:p>
            <a:pPr algn="r" defTabSz="1219170"/>
            <a:endParaRPr lang="en-US" sz="1500" dirty="0">
              <a:solidFill>
                <a:srgbClr val="414246"/>
              </a:solidFill>
              <a:latin typeface="Open Sans"/>
              <a:ea typeface="Open Sans"/>
              <a:cs typeface="Open Sans"/>
            </a:endParaRPr>
          </a:p>
          <a:p>
            <a:pPr algn="r" defTabSz="1219170"/>
            <a:endParaRPr lang="en-US" sz="1500" dirty="0">
              <a:solidFill>
                <a:srgbClr val="414246"/>
              </a:solidFill>
              <a:latin typeface="Open Sans"/>
              <a:ea typeface="Open Sans"/>
              <a:cs typeface="Open Sans"/>
            </a:endParaRPr>
          </a:p>
        </p:txBody>
      </p:sp>
      <p:pic>
        <p:nvPicPr>
          <p:cNvPr id="8" name="Picture 7"/>
          <p:cNvPicPr>
            <a:picLocks noChangeAspect="1"/>
          </p:cNvPicPr>
          <p:nvPr/>
        </p:nvPicPr>
        <p:blipFill>
          <a:blip r:embed="rId3">
            <a:alphaModFix amt="49000"/>
            <a:duotone>
              <a:prstClr val="black"/>
              <a:sysClr val="windowText" lastClr="000000">
                <a:lumMod val="85000"/>
                <a:lumOff val="15000"/>
                <a:tint val="45000"/>
                <a:satMod val="400000"/>
              </a:sysClr>
            </a:duotone>
          </a:blip>
          <a:stretch>
            <a:fillRect/>
          </a:stretch>
        </p:blipFill>
        <p:spPr>
          <a:xfrm>
            <a:off x="5224581" y="2975712"/>
            <a:ext cx="5284959" cy="2629332"/>
          </a:xfrm>
          <a:prstGeom prst="rect">
            <a:avLst/>
          </a:prstGeom>
        </p:spPr>
      </p:pic>
      <p:sp>
        <p:nvSpPr>
          <p:cNvPr id="9" name="Oval 8"/>
          <p:cNvSpPr>
            <a:spLocks noChangeAspect="1"/>
          </p:cNvSpPr>
          <p:nvPr/>
        </p:nvSpPr>
        <p:spPr>
          <a:xfrm>
            <a:off x="7766784" y="3809777"/>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0" name="Oval 9"/>
          <p:cNvSpPr>
            <a:spLocks noChangeAspect="1"/>
          </p:cNvSpPr>
          <p:nvPr/>
        </p:nvSpPr>
        <p:spPr>
          <a:xfrm>
            <a:off x="7628396" y="3940507"/>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1" name="Oval 10"/>
          <p:cNvSpPr>
            <a:spLocks noChangeAspect="1"/>
          </p:cNvSpPr>
          <p:nvPr/>
        </p:nvSpPr>
        <p:spPr>
          <a:xfrm>
            <a:off x="7849785" y="3925476"/>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2" name="Oval 11"/>
          <p:cNvSpPr>
            <a:spLocks noChangeAspect="1"/>
          </p:cNvSpPr>
          <p:nvPr/>
        </p:nvSpPr>
        <p:spPr>
          <a:xfrm>
            <a:off x="8230785" y="3632232"/>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3" name="Oval 12"/>
          <p:cNvSpPr>
            <a:spLocks noChangeAspect="1"/>
          </p:cNvSpPr>
          <p:nvPr/>
        </p:nvSpPr>
        <p:spPr>
          <a:xfrm>
            <a:off x="9356881" y="4229672"/>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4" name="Oval 13"/>
          <p:cNvSpPr>
            <a:spLocks noChangeAspect="1"/>
          </p:cNvSpPr>
          <p:nvPr/>
        </p:nvSpPr>
        <p:spPr>
          <a:xfrm>
            <a:off x="9573230" y="4385977"/>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5" name="Oval 14"/>
          <p:cNvSpPr>
            <a:spLocks noChangeAspect="1"/>
          </p:cNvSpPr>
          <p:nvPr/>
        </p:nvSpPr>
        <p:spPr>
          <a:xfrm>
            <a:off x="7982265" y="5104270"/>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6" name="Oval 15"/>
          <p:cNvSpPr>
            <a:spLocks noChangeAspect="1"/>
          </p:cNvSpPr>
          <p:nvPr/>
        </p:nvSpPr>
        <p:spPr>
          <a:xfrm>
            <a:off x="8877266" y="4436766"/>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17" name="Oval 16"/>
          <p:cNvSpPr>
            <a:spLocks noChangeAspect="1"/>
          </p:cNvSpPr>
          <p:nvPr/>
        </p:nvSpPr>
        <p:spPr>
          <a:xfrm>
            <a:off x="7025657" y="4920947"/>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8" name="Oval 17"/>
          <p:cNvSpPr>
            <a:spLocks noChangeAspect="1"/>
          </p:cNvSpPr>
          <p:nvPr/>
        </p:nvSpPr>
        <p:spPr>
          <a:xfrm>
            <a:off x="6977137" y="4975390"/>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19" name="Oval 18"/>
          <p:cNvSpPr>
            <a:spLocks noChangeAspect="1"/>
          </p:cNvSpPr>
          <p:nvPr/>
        </p:nvSpPr>
        <p:spPr>
          <a:xfrm>
            <a:off x="6939737" y="4801494"/>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20" name="Oval 19"/>
          <p:cNvSpPr>
            <a:spLocks noChangeAspect="1"/>
          </p:cNvSpPr>
          <p:nvPr/>
        </p:nvSpPr>
        <p:spPr>
          <a:xfrm>
            <a:off x="5981246" y="4060895"/>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21" name="Oval 20"/>
          <p:cNvSpPr>
            <a:spLocks noChangeAspect="1"/>
          </p:cNvSpPr>
          <p:nvPr/>
        </p:nvSpPr>
        <p:spPr>
          <a:xfrm>
            <a:off x="6187634" y="4111075"/>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22" name="Oval 21"/>
          <p:cNvSpPr>
            <a:spLocks noChangeAspect="1"/>
          </p:cNvSpPr>
          <p:nvPr/>
        </p:nvSpPr>
        <p:spPr>
          <a:xfrm>
            <a:off x="8822980" y="4289718"/>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23" name="Oval 22"/>
          <p:cNvSpPr>
            <a:spLocks noChangeAspect="1"/>
          </p:cNvSpPr>
          <p:nvPr/>
        </p:nvSpPr>
        <p:spPr>
          <a:xfrm>
            <a:off x="9414418" y="4732154"/>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24" name="Oval 23"/>
          <p:cNvSpPr>
            <a:spLocks noChangeAspect="1"/>
          </p:cNvSpPr>
          <p:nvPr/>
        </p:nvSpPr>
        <p:spPr>
          <a:xfrm>
            <a:off x="9262018" y="4505937"/>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25" name="Oval 24"/>
          <p:cNvSpPr>
            <a:spLocks noChangeAspect="1"/>
          </p:cNvSpPr>
          <p:nvPr/>
        </p:nvSpPr>
        <p:spPr>
          <a:xfrm>
            <a:off x="9268731" y="4361518"/>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26" name="Oval 25"/>
          <p:cNvSpPr>
            <a:spLocks noChangeAspect="1"/>
          </p:cNvSpPr>
          <p:nvPr/>
        </p:nvSpPr>
        <p:spPr>
          <a:xfrm>
            <a:off x="9636582" y="4013664"/>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27" name="Oval 26"/>
          <p:cNvSpPr>
            <a:spLocks noChangeAspect="1"/>
          </p:cNvSpPr>
          <p:nvPr/>
        </p:nvSpPr>
        <p:spPr>
          <a:xfrm>
            <a:off x="8426145" y="3591623"/>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28" name="Oval 27"/>
          <p:cNvSpPr>
            <a:spLocks noChangeAspect="1"/>
          </p:cNvSpPr>
          <p:nvPr/>
        </p:nvSpPr>
        <p:spPr>
          <a:xfrm>
            <a:off x="7825488" y="3669030"/>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29" name="Oval 28"/>
          <p:cNvSpPr>
            <a:spLocks noChangeAspect="1"/>
          </p:cNvSpPr>
          <p:nvPr/>
        </p:nvSpPr>
        <p:spPr>
          <a:xfrm>
            <a:off x="6333113" y="4078758"/>
            <a:ext cx="94512" cy="94512"/>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0" name="Oval 29"/>
          <p:cNvSpPr>
            <a:spLocks noChangeAspect="1"/>
          </p:cNvSpPr>
          <p:nvPr/>
        </p:nvSpPr>
        <p:spPr>
          <a:xfrm>
            <a:off x="5880221" y="4075800"/>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1" name="Oval 30"/>
          <p:cNvSpPr>
            <a:spLocks noChangeAspect="1"/>
          </p:cNvSpPr>
          <p:nvPr/>
        </p:nvSpPr>
        <p:spPr>
          <a:xfrm>
            <a:off x="8180693" y="4097574"/>
            <a:ext cx="85920" cy="85920"/>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2" name="Oval 31"/>
          <p:cNvSpPr>
            <a:spLocks noChangeAspect="1"/>
          </p:cNvSpPr>
          <p:nvPr/>
        </p:nvSpPr>
        <p:spPr>
          <a:xfrm>
            <a:off x="5816216" y="4006310"/>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3" name="Oval 32"/>
          <p:cNvSpPr>
            <a:spLocks noChangeAspect="1"/>
          </p:cNvSpPr>
          <p:nvPr/>
        </p:nvSpPr>
        <p:spPr>
          <a:xfrm>
            <a:off x="6024416" y="4001189"/>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4" name="Oval 33"/>
          <p:cNvSpPr>
            <a:spLocks noChangeAspect="1"/>
          </p:cNvSpPr>
          <p:nvPr/>
        </p:nvSpPr>
        <p:spPr>
          <a:xfrm>
            <a:off x="6418108" y="4170077"/>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5" name="Oval 34"/>
          <p:cNvSpPr>
            <a:spLocks noChangeAspect="1"/>
          </p:cNvSpPr>
          <p:nvPr/>
        </p:nvSpPr>
        <p:spPr>
          <a:xfrm>
            <a:off x="6530496" y="3964676"/>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6" name="Oval 35"/>
          <p:cNvSpPr>
            <a:spLocks noChangeAspect="1"/>
          </p:cNvSpPr>
          <p:nvPr/>
        </p:nvSpPr>
        <p:spPr>
          <a:xfrm>
            <a:off x="6376474" y="4001189"/>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7" name="Oval 36"/>
          <p:cNvSpPr>
            <a:spLocks noChangeAspect="1"/>
          </p:cNvSpPr>
          <p:nvPr/>
        </p:nvSpPr>
        <p:spPr>
          <a:xfrm>
            <a:off x="6218123" y="4006310"/>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8" name="Oval 37"/>
          <p:cNvSpPr>
            <a:spLocks noChangeAspect="1"/>
          </p:cNvSpPr>
          <p:nvPr/>
        </p:nvSpPr>
        <p:spPr>
          <a:xfrm>
            <a:off x="6358795" y="3895633"/>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39" name="Oval 38"/>
          <p:cNvSpPr>
            <a:spLocks noChangeAspect="1"/>
          </p:cNvSpPr>
          <p:nvPr/>
        </p:nvSpPr>
        <p:spPr>
          <a:xfrm>
            <a:off x="6994948" y="4864543"/>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40" name="Oval 39"/>
          <p:cNvSpPr>
            <a:spLocks noChangeAspect="1"/>
          </p:cNvSpPr>
          <p:nvPr/>
        </p:nvSpPr>
        <p:spPr>
          <a:xfrm>
            <a:off x="7537444" y="3728863"/>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41" name="Oval 40"/>
          <p:cNvSpPr>
            <a:spLocks noChangeAspect="1"/>
          </p:cNvSpPr>
          <p:nvPr/>
        </p:nvSpPr>
        <p:spPr>
          <a:xfrm>
            <a:off x="7793632" y="3806128"/>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42" name="Oval 41"/>
          <p:cNvSpPr>
            <a:spLocks noChangeAspect="1"/>
          </p:cNvSpPr>
          <p:nvPr/>
        </p:nvSpPr>
        <p:spPr>
          <a:xfrm>
            <a:off x="7835266" y="3668169"/>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43" name="Oval 42"/>
          <p:cNvSpPr>
            <a:spLocks noChangeAspect="1"/>
          </p:cNvSpPr>
          <p:nvPr/>
        </p:nvSpPr>
        <p:spPr>
          <a:xfrm>
            <a:off x="8405212" y="4211711"/>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4" name="Oval 43"/>
          <p:cNvSpPr>
            <a:spLocks noChangeAspect="1"/>
          </p:cNvSpPr>
          <p:nvPr/>
        </p:nvSpPr>
        <p:spPr>
          <a:xfrm>
            <a:off x="9162262" y="4620461"/>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5" name="Oval 44"/>
          <p:cNvSpPr>
            <a:spLocks noChangeAspect="1"/>
          </p:cNvSpPr>
          <p:nvPr/>
        </p:nvSpPr>
        <p:spPr>
          <a:xfrm>
            <a:off x="9342065" y="4006310"/>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6" name="Oval 45"/>
          <p:cNvSpPr>
            <a:spLocks noChangeAspect="1"/>
          </p:cNvSpPr>
          <p:nvPr/>
        </p:nvSpPr>
        <p:spPr>
          <a:xfrm>
            <a:off x="8789390" y="4211711"/>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7" name="Oval 46"/>
          <p:cNvSpPr>
            <a:spLocks noChangeAspect="1"/>
          </p:cNvSpPr>
          <p:nvPr/>
        </p:nvSpPr>
        <p:spPr>
          <a:xfrm>
            <a:off x="9655824" y="4102845"/>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8" name="Oval 47"/>
          <p:cNvSpPr>
            <a:spLocks noChangeAspect="1"/>
          </p:cNvSpPr>
          <p:nvPr/>
        </p:nvSpPr>
        <p:spPr>
          <a:xfrm>
            <a:off x="9396966" y="4129964"/>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49" name="Oval 48"/>
          <p:cNvSpPr>
            <a:spLocks noChangeAspect="1"/>
          </p:cNvSpPr>
          <p:nvPr/>
        </p:nvSpPr>
        <p:spPr>
          <a:xfrm>
            <a:off x="9874800" y="4996398"/>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50" name="Oval 49"/>
          <p:cNvSpPr>
            <a:spLocks noChangeAspect="1"/>
          </p:cNvSpPr>
          <p:nvPr/>
        </p:nvSpPr>
        <p:spPr>
          <a:xfrm>
            <a:off x="9739091" y="5176200"/>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rPr>
              <a:t> </a:t>
            </a:r>
          </a:p>
        </p:txBody>
      </p:sp>
      <p:sp>
        <p:nvSpPr>
          <p:cNvPr id="51" name="Oval 50"/>
          <p:cNvSpPr>
            <a:spLocks noChangeAspect="1"/>
          </p:cNvSpPr>
          <p:nvPr/>
        </p:nvSpPr>
        <p:spPr>
          <a:xfrm>
            <a:off x="6375217" y="3988572"/>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52" name="Oval 51"/>
          <p:cNvSpPr>
            <a:spLocks noChangeAspect="1"/>
          </p:cNvSpPr>
          <p:nvPr/>
        </p:nvSpPr>
        <p:spPr>
          <a:xfrm>
            <a:off x="6559431" y="3988572"/>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53" name="Oval 52"/>
          <p:cNvSpPr>
            <a:spLocks noChangeAspect="1"/>
          </p:cNvSpPr>
          <p:nvPr/>
        </p:nvSpPr>
        <p:spPr>
          <a:xfrm>
            <a:off x="7553865" y="3687229"/>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
        <p:nvSpPr>
          <p:cNvPr id="54" name="Oval 53"/>
          <p:cNvSpPr>
            <a:spLocks noChangeAspect="1"/>
          </p:cNvSpPr>
          <p:nvPr/>
        </p:nvSpPr>
        <p:spPr>
          <a:xfrm>
            <a:off x="6048355" y="3885735"/>
            <a:ext cx="83268" cy="83268"/>
          </a:xfrm>
          <a:prstGeom prst="ellipse">
            <a:avLst/>
          </a:prstGeom>
          <a:solidFill>
            <a:srgbClr val="009CA9"/>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9CA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07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sz="2800" dirty="0"/>
              <a:t>Impact of COVID19 @ Wiley</a:t>
            </a:r>
          </a:p>
        </p:txBody>
      </p:sp>
      <p:sp>
        <p:nvSpPr>
          <p:cNvPr id="4" name="Content Placeholder 3"/>
          <p:cNvSpPr>
            <a:spLocks noGrp="1"/>
          </p:cNvSpPr>
          <p:nvPr>
            <p:ph idx="14"/>
          </p:nvPr>
        </p:nvSpPr>
        <p:spPr>
          <a:xfrm>
            <a:off x="914400" y="1193801"/>
            <a:ext cx="6629400" cy="4640071"/>
          </a:xfrm>
        </p:spPr>
        <p:txBody>
          <a:bodyPr/>
          <a:lstStyle/>
          <a:p>
            <a:r>
              <a:rPr lang="en-US" dirty="0"/>
              <a:t>Spike in support requests</a:t>
            </a:r>
          </a:p>
          <a:p>
            <a:r>
              <a:rPr lang="en-US" dirty="0"/>
              <a:t>Increase in connectivity requirements</a:t>
            </a:r>
          </a:p>
          <a:p>
            <a:r>
              <a:rPr lang="en-US" dirty="0"/>
              <a:t>Increase in demand for collaboration tools</a:t>
            </a:r>
          </a:p>
          <a:p>
            <a:r>
              <a:rPr lang="en-US" dirty="0"/>
              <a:t>Increase in cybersecurity threat vectors</a:t>
            </a:r>
          </a:p>
          <a:p>
            <a:r>
              <a:rPr lang="en-US" dirty="0"/>
              <a:t>Increase in phishing and spearfishing</a:t>
            </a:r>
          </a:p>
        </p:txBody>
      </p:sp>
      <p:pic>
        <p:nvPicPr>
          <p:cNvPr id="5" name="Picture 4">
            <a:extLst>
              <a:ext uri="{FF2B5EF4-FFF2-40B4-BE49-F238E27FC236}">
                <a16:creationId xmlns:a16="http://schemas.microsoft.com/office/drawing/2014/main" id="{A57D42FB-A295-416A-849E-AD773EECDD87}"/>
              </a:ext>
            </a:extLst>
          </p:cNvPr>
          <p:cNvPicPr>
            <a:picLocks noChangeAspect="1"/>
          </p:cNvPicPr>
          <p:nvPr/>
        </p:nvPicPr>
        <p:blipFill>
          <a:blip r:embed="rId3"/>
          <a:stretch>
            <a:fillRect/>
          </a:stretch>
        </p:blipFill>
        <p:spPr>
          <a:xfrm>
            <a:off x="7826982" y="2250441"/>
            <a:ext cx="3689378" cy="1529506"/>
          </a:xfrm>
          <a:prstGeom prst="rect">
            <a:avLst/>
          </a:prstGeom>
        </p:spPr>
      </p:pic>
      <p:pic>
        <p:nvPicPr>
          <p:cNvPr id="6" name="Picture 5">
            <a:extLst>
              <a:ext uri="{FF2B5EF4-FFF2-40B4-BE49-F238E27FC236}">
                <a16:creationId xmlns:a16="http://schemas.microsoft.com/office/drawing/2014/main" id="{5E5B5BA6-71DA-4695-81CF-74B09225128D}"/>
              </a:ext>
            </a:extLst>
          </p:cNvPr>
          <p:cNvPicPr>
            <a:picLocks noChangeAspect="1"/>
          </p:cNvPicPr>
          <p:nvPr/>
        </p:nvPicPr>
        <p:blipFill>
          <a:blip r:embed="rId4"/>
          <a:stretch>
            <a:fillRect/>
          </a:stretch>
        </p:blipFill>
        <p:spPr>
          <a:xfrm>
            <a:off x="7826982" y="3778016"/>
            <a:ext cx="3689378" cy="152950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3A9051F-5B5C-4A54-A09A-AFDDEABD4F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983" y="593471"/>
            <a:ext cx="3526818" cy="1656970"/>
          </a:xfrm>
          <a:prstGeom prst="rect">
            <a:avLst/>
          </a:prstGeom>
        </p:spPr>
      </p:pic>
    </p:spTree>
    <p:extLst>
      <p:ext uri="{BB962C8B-B14F-4D97-AF65-F5344CB8AC3E}">
        <p14:creationId xmlns:p14="http://schemas.microsoft.com/office/powerpoint/2010/main" val="45666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8F1DC70-70A9-404D-A4B3-10F697A5857D}"/>
              </a:ext>
            </a:extLst>
          </p:cNvPr>
          <p:cNvSpPr>
            <a:spLocks noGrp="1"/>
          </p:cNvSpPr>
          <p:nvPr>
            <p:ph type="title"/>
          </p:nvPr>
        </p:nvSpPr>
        <p:spPr>
          <a:xfrm>
            <a:off x="415600" y="2867800"/>
            <a:ext cx="11360800" cy="1122400"/>
          </a:xfrm>
        </p:spPr>
        <p:txBody>
          <a:bodyPr>
            <a:normAutofit fontScale="90000"/>
          </a:bodyPr>
          <a:lstStyle/>
          <a:p>
            <a:pPr algn="ctr"/>
            <a:r>
              <a:rPr lang="en-US" dirty="0">
                <a:solidFill>
                  <a:schemeClr val="bg1"/>
                </a:solidFill>
              </a:rPr>
              <a:t>DevOps Principles at the Core of Pandemic Response</a:t>
            </a:r>
          </a:p>
        </p:txBody>
      </p:sp>
    </p:spTree>
    <p:extLst>
      <p:ext uri="{BB962C8B-B14F-4D97-AF65-F5344CB8AC3E}">
        <p14:creationId xmlns:p14="http://schemas.microsoft.com/office/powerpoint/2010/main" val="288132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69"/>
          <p:cNvPicPr preferRelativeResize="0"/>
          <p:nvPr/>
        </p:nvPicPr>
        <p:blipFill rotWithShape="1">
          <a:blip r:embed="rId3">
            <a:alphaModFix/>
          </a:blip>
          <a:srcRect/>
          <a:stretch/>
        </p:blipFill>
        <p:spPr>
          <a:xfrm>
            <a:off x="2590800" y="342900"/>
            <a:ext cx="6502400" cy="617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B7600-67E3-4D97-B453-880E2742B982}" type="slidenum">
              <a:rPr kumimoji="0" lang="en-US" sz="1200" b="0" i="0" u="none" strike="noStrike" kern="1200" cap="none" spc="0" normalizeH="0" baseline="0" noProof="0" smtClean="0">
                <a:ln>
                  <a:noFill/>
                </a:ln>
                <a:solidFill>
                  <a:srgbClr val="414245">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414245">
                  <a:tint val="75000"/>
                </a:srgbClr>
              </a:solidFill>
              <a:effectLst/>
              <a:uLnTx/>
              <a:uFillTx/>
              <a:latin typeface="Calibri" panose="020F0502020204030204"/>
              <a:ea typeface="+mn-ea"/>
              <a:cs typeface="+mn-cs"/>
            </a:endParaRPr>
          </a:p>
        </p:txBody>
      </p:sp>
      <p:sp>
        <p:nvSpPr>
          <p:cNvPr id="6" name="Google Shape;357;p75">
            <a:extLst>
              <a:ext uri="{FF2B5EF4-FFF2-40B4-BE49-F238E27FC236}">
                <a16:creationId xmlns:a16="http://schemas.microsoft.com/office/drawing/2014/main" id="{AA6C8D1E-3344-4EFD-9051-F53E5B85AB3E}"/>
              </a:ext>
            </a:extLst>
          </p:cNvPr>
          <p:cNvSpPr txBox="1">
            <a:spLocks noGrp="1"/>
          </p:cNvSpPr>
          <p:nvPr>
            <p:ph type="title"/>
          </p:nvPr>
        </p:nvSpPr>
        <p:spPr>
          <a:xfrm>
            <a:off x="197867" y="5370625"/>
            <a:ext cx="8710471" cy="1122400"/>
          </a:xfrm>
          <a:prstGeom prst="rect">
            <a:avLst/>
          </a:prstGeom>
          <a:noFill/>
          <a:ln>
            <a:noFill/>
          </a:ln>
        </p:spPr>
        <p:txBody>
          <a:bodyPr spcFirstLastPara="1" wrap="square" lIns="121900" tIns="121900" rIns="121900" bIns="121900" anchor="ctr" anchorCtr="0">
            <a:noAutofit/>
          </a:bodyPr>
          <a:lstStyle/>
          <a:p>
            <a:r>
              <a:rPr lang="en-US" sz="4800">
                <a:latin typeface="Open Sans" panose="020B0606030504020204" pitchFamily="34" charset="0"/>
                <a:ea typeface="Open Sans" panose="020B0606030504020204" pitchFamily="34" charset="0"/>
                <a:cs typeface="Open Sans" panose="020B0606030504020204" pitchFamily="34" charset="0"/>
              </a:rPr>
              <a:t>People – Collaborating with a socially distanced workforce.</a:t>
            </a:r>
            <a:endParaRPr lang="en-US" sz="4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Placeholder 4" descr="A picture containing person, table, indoor, person&#10;&#10;Description automatically generated">
            <a:extLst>
              <a:ext uri="{FF2B5EF4-FFF2-40B4-BE49-F238E27FC236}">
                <a16:creationId xmlns:a16="http://schemas.microsoft.com/office/drawing/2014/main" id="{A13B1F92-3172-4456-82C2-6758E7810319}"/>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21226501"/>
      </p:ext>
    </p:extLst>
  </p:cSld>
  <p:clrMapOvr>
    <a:masterClrMapping/>
  </p:clrMapOvr>
</p:sld>
</file>

<file path=ppt/theme/theme1.xml><?xml version="1.0" encoding="utf-8"?>
<a:theme xmlns:a="http://schemas.openxmlformats.org/drawingml/2006/main" name="Wiley-corporate-6192017-teal-PC">
  <a:themeElements>
    <a:clrScheme name="Wiley EMEA Sales">
      <a:dk1>
        <a:srgbClr val="000000"/>
      </a:dk1>
      <a:lt1>
        <a:srgbClr val="FFFFFF"/>
      </a:lt1>
      <a:dk2>
        <a:srgbClr val="414146"/>
      </a:dk2>
      <a:lt2>
        <a:srgbClr val="D8D9DA"/>
      </a:lt2>
      <a:accent1>
        <a:srgbClr val="009CA9"/>
      </a:accent1>
      <a:accent2>
        <a:srgbClr val="003851"/>
      </a:accent2>
      <a:accent3>
        <a:srgbClr val="02E8FB"/>
      </a:accent3>
      <a:accent4>
        <a:srgbClr val="FFD905"/>
      </a:accent4>
      <a:accent5>
        <a:srgbClr val="FFAF05"/>
      </a:accent5>
      <a:accent6>
        <a:srgbClr val="EB431B"/>
      </a:accent6>
      <a:hlink>
        <a:srgbClr val="0563C1"/>
      </a:hlink>
      <a:folHlink>
        <a:srgbClr val="954F72"/>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ley-corporate-6192017-teal-Mac" id="{904BAB11-473C-F646-913E-76624756D0A0}" vid="{FF56C473-C6E5-D04C-9EA4-274E5790FEDC}"/>
    </a:ext>
  </a:extLst>
</a:theme>
</file>

<file path=ppt/theme/theme2.xml><?xml version="1.0" encoding="utf-8"?>
<a:theme xmlns:a="http://schemas.openxmlformats.org/drawingml/2006/main" name="PresentationGO">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93_T_PGO_BLUE-WEB-16x9.pptx" id="{B1F7EA6C-296A-4500-8ADD-EE279636A87B}" vid="{9EC018BC-57A8-4639-A235-8C5ADBA68B90}"/>
    </a:ext>
  </a:extLst>
</a:theme>
</file>

<file path=ppt/theme/theme3.xml><?xml version="1.0" encoding="utf-8"?>
<a:theme xmlns:a="http://schemas.openxmlformats.org/drawingml/2006/main" name="1_Office Theme">
  <a:themeElements>
    <a:clrScheme name="Custom 1">
      <a:dk1>
        <a:srgbClr val="414245"/>
      </a:dk1>
      <a:lt1>
        <a:srgbClr val="FFFFFF"/>
      </a:lt1>
      <a:dk2>
        <a:srgbClr val="494949"/>
      </a:dk2>
      <a:lt2>
        <a:srgbClr val="F5F3EF"/>
      </a:lt2>
      <a:accent1>
        <a:srgbClr val="009CA9"/>
      </a:accent1>
      <a:accent2>
        <a:srgbClr val="02E8FB"/>
      </a:accent2>
      <a:accent3>
        <a:srgbClr val="F6F2F0"/>
      </a:accent3>
      <a:accent4>
        <a:srgbClr val="C2C3C6"/>
      </a:accent4>
      <a:accent5>
        <a:srgbClr val="5E9494"/>
      </a:accent5>
      <a:accent6>
        <a:srgbClr val="326A71"/>
      </a:accent6>
      <a:hlink>
        <a:srgbClr val="E3C459"/>
      </a:hlink>
      <a:folHlink>
        <a:srgbClr val="E3C45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544F177AD6634DB4F4065225F5777A" ma:contentTypeVersion="4" ma:contentTypeDescription="Create a new document." ma:contentTypeScope="" ma:versionID="1ab77df6ce5310291c8de17ad783a24b">
  <xsd:schema xmlns:xsd="http://www.w3.org/2001/XMLSchema" xmlns:xs="http://www.w3.org/2001/XMLSchema" xmlns:p="http://schemas.microsoft.com/office/2006/metadata/properties" xmlns:ns2="212556c7-495e-4d4b-b940-81412331a3e5" xmlns:ns3="8ccc2b44-a560-42c5-b3dc-c26d88157f8f" targetNamespace="http://schemas.microsoft.com/office/2006/metadata/properties" ma:root="true" ma:fieldsID="74b60fa9fd3978ce1e8c234697588d01" ns2:_="" ns3:_="">
    <xsd:import namespace="212556c7-495e-4d4b-b940-81412331a3e5"/>
    <xsd:import namespace="8ccc2b44-a560-42c5-b3dc-c26d88157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2556c7-495e-4d4b-b940-81412331a3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ccc2b44-a560-42c5-b3dc-c26d88157f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84D45C-DFAA-4FA3-9FC8-795422BD85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2556c7-495e-4d4b-b940-81412331a3e5"/>
    <ds:schemaRef ds:uri="8ccc2b44-a560-42c5-b3dc-c26d88157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33AA77-5D00-4C7E-BA29-B8BD26456CF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CAE4EFE-F7A8-4711-826F-B8CA511D57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6955</Words>
  <Application>Microsoft Macintosh PowerPoint</Application>
  <PresentationFormat>Widescreen</PresentationFormat>
  <Paragraphs>483</Paragraphs>
  <Slides>48</Slides>
  <Notes>45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48</vt:i4>
      </vt:variant>
    </vt:vector>
  </HeadingPairs>
  <TitlesOfParts>
    <vt:vector size="60" baseType="lpstr">
      <vt:lpstr>Source Serif Pro</vt:lpstr>
      <vt:lpstr>Franklin Gothic Medium</vt:lpstr>
      <vt:lpstr>Open Sans Light</vt:lpstr>
      <vt:lpstr>Calibri</vt:lpstr>
      <vt:lpstr>Franklin Gothic Book</vt:lpstr>
      <vt:lpstr>Open Sans Semibold</vt:lpstr>
      <vt:lpstr>Arial</vt:lpstr>
      <vt:lpstr>Calibri Light</vt:lpstr>
      <vt:lpstr>Open Sans</vt:lpstr>
      <vt:lpstr>Wiley-corporate-6192017-teal-PC</vt:lpstr>
      <vt:lpstr>PresentationGO</vt:lpstr>
      <vt:lpstr>1_Office Theme</vt:lpstr>
      <vt:lpstr>DevOps for Pandemics</vt:lpstr>
      <vt:lpstr>PowerPoint Presentation</vt:lpstr>
      <vt:lpstr>Intro</vt:lpstr>
      <vt:lpstr>PowerPoint Presentation</vt:lpstr>
      <vt:lpstr>PowerPoint Presentation</vt:lpstr>
      <vt:lpstr>PowerPoint Presentation</vt:lpstr>
      <vt:lpstr>DevOps Principles at the Core of Pandemic Response</vt:lpstr>
      <vt:lpstr>PowerPoint Presentation</vt:lpstr>
      <vt:lpstr>People – Collaborating with a socially distanced workforce.</vt:lpstr>
      <vt:lpstr>DevOps People</vt:lpstr>
      <vt:lpstr>PowerPoint Presentation</vt:lpstr>
      <vt:lpstr>PowerPoint Presentation</vt:lpstr>
      <vt:lpstr>Process</vt:lpstr>
      <vt:lpstr>DevOps for Process</vt:lpstr>
      <vt:lpstr>Technology</vt:lpstr>
      <vt:lpstr>DevOps Technology</vt:lpstr>
      <vt:lpstr>PowerPoint Presentation</vt:lpstr>
      <vt:lpstr>PowerPoint Presentation</vt:lpstr>
      <vt:lpstr>Infrastructure as Code</vt:lpstr>
      <vt:lpstr>Socially distance your applications</vt:lpstr>
      <vt:lpstr>Responding to Crisis</vt:lpstr>
      <vt:lpstr>Application traffic spiked in March as companies rapidly transitioned to work from home training programs.</vt:lpstr>
      <vt:lpstr>PowerPoint Presentation</vt:lpstr>
      <vt:lpstr>Where do we go from here?</vt:lpstr>
      <vt:lpstr>PowerPoint Presentation</vt:lpstr>
      <vt:lpstr>PowerPoint Presentation</vt:lpstr>
      <vt:lpstr>PowerPoint Presentation</vt:lpstr>
      <vt:lpstr>PowerPoint Presentation</vt:lpstr>
      <vt:lpstr>Q&amp;A</vt:lpstr>
      <vt:lpstr>Appendix</vt:lpstr>
      <vt:lpstr>Really it should be BusProdDevTestSecOps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2020-11-22T18:51:04Z</dcterms:created>
  <dcterms:modified xsi:type="dcterms:W3CDTF">2021-10-03T21:16:33Z</dcterms:modified>
</cp:coreProperties>
</file>